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61" r:id="rId2"/>
    <p:sldId id="275" r:id="rId3"/>
    <p:sldId id="292" r:id="rId4"/>
    <p:sldId id="297" r:id="rId5"/>
    <p:sldId id="276" r:id="rId6"/>
    <p:sldId id="277" r:id="rId7"/>
    <p:sldId id="279" r:id="rId8"/>
    <p:sldId id="296" r:id="rId9"/>
    <p:sldId id="280" r:id="rId10"/>
    <p:sldId id="281" r:id="rId11"/>
    <p:sldId id="284" r:id="rId12"/>
    <p:sldId id="290" r:id="rId13"/>
    <p:sldId id="298" r:id="rId14"/>
    <p:sldId id="299" r:id="rId15"/>
    <p:sldId id="305" r:id="rId16"/>
    <p:sldId id="306" r:id="rId17"/>
    <p:sldId id="307" r:id="rId18"/>
    <p:sldId id="300" r:id="rId19"/>
    <p:sldId id="295" r:id="rId20"/>
    <p:sldId id="302" r:id="rId21"/>
    <p:sldId id="303" r:id="rId22"/>
    <p:sldId id="293" r:id="rId23"/>
    <p:sldId id="294" r:id="rId24"/>
    <p:sldId id="311" r:id="rId25"/>
    <p:sldId id="304" r:id="rId26"/>
    <p:sldId id="308" r:id="rId27"/>
    <p:sldId id="309" r:id="rId28"/>
    <p:sldId id="291" r:id="rId29"/>
    <p:sldId id="310" r:id="rId3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593D63-D0CA-4DB1-88B0-2900A6C5447B}">
          <p14:sldIdLst>
            <p14:sldId id="261"/>
            <p14:sldId id="275"/>
            <p14:sldId id="292"/>
            <p14:sldId id="297"/>
            <p14:sldId id="276"/>
            <p14:sldId id="277"/>
            <p14:sldId id="279"/>
            <p14:sldId id="296"/>
            <p14:sldId id="280"/>
            <p14:sldId id="281"/>
            <p14:sldId id="284"/>
            <p14:sldId id="290"/>
            <p14:sldId id="298"/>
            <p14:sldId id="299"/>
            <p14:sldId id="305"/>
            <p14:sldId id="306"/>
            <p14:sldId id="307"/>
            <p14:sldId id="300"/>
            <p14:sldId id="295"/>
            <p14:sldId id="302"/>
            <p14:sldId id="303"/>
            <p14:sldId id="293"/>
            <p14:sldId id="294"/>
            <p14:sldId id="311"/>
            <p14:sldId id="304"/>
            <p14:sldId id="308"/>
            <p14:sldId id="309"/>
            <p14:sldId id="291"/>
            <p14:sldId id="3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24A"/>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4686" autoAdjust="0"/>
  </p:normalViewPr>
  <p:slideViewPr>
    <p:cSldViewPr snapToGrid="0" snapToObjects="1">
      <p:cViewPr>
        <p:scale>
          <a:sx n="66" d="100"/>
          <a:sy n="66" d="100"/>
        </p:scale>
        <p:origin x="1524" y="-96"/>
      </p:cViewPr>
      <p:guideLst>
        <p:guide orient="horz" pos="2160"/>
        <p:guide pos="288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8FA3B36E-5D09-45B5-8375-1142D308FC02}" srcId="{421C6D6C-0DE7-4590-AA8E-27B33C81DC2E}" destId="{87FEB241-A2D8-498C-893A-EDC5E168A406}" srcOrd="1" destOrd="0" parTransId="{CB38E9B7-2B2A-48A4-A4BF-DB9F659C986D}" sibTransId="{528A9177-9076-4D87-A9A6-E22690E120CA}"/>
    <dgm:cxn modelId="{2BC675A4-5CD5-48E0-87F4-1AD09C9B0B8D}" srcId="{44081CA0-4756-4492-A8A0-240D36D712F7}" destId="{8C66AB56-A827-4C9F-B4EC-744674659B2C}" srcOrd="3" destOrd="0" parTransId="{8D1169CE-B220-41E8-A931-2C560F2C13DF}" sibTransId="{B0C896CE-7773-4C97-A546-9145ED9BE25B}"/>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a:solidFill>
          <a:schemeClr val="accent6">
            <a:lumMod val="75000"/>
          </a:schemeClr>
        </a:solidFill>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6">
            <a:lumMod val="75000"/>
          </a:schemeClr>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3F20B-C8FC-4731-B8BF-1E976A04435B}" type="doc">
      <dgm:prSet loTypeId="urn:microsoft.com/office/officeart/2005/8/layout/chevron2" loCatId="process" qsTypeId="urn:microsoft.com/office/officeart/2005/8/quickstyle/simple3" qsCatId="simple" csTypeId="urn:microsoft.com/office/officeart/2005/8/colors/accent1_2" csCatId="accent1" phldr="1"/>
      <dgm:spPr/>
      <dgm:t>
        <a:bodyPr/>
        <a:lstStyle/>
        <a:p>
          <a:endParaRPr lang="it-IT"/>
        </a:p>
      </dgm:t>
    </dgm:pt>
    <dgm:pt modelId="{93D64AF2-054E-4461-B9DD-AAFB3B2904E8}">
      <dgm:prSet phldrT="[Testo]" custT="1"/>
      <dgm:spPr/>
      <dgm:t>
        <a:bodyPr/>
        <a:lstStyle/>
        <a:p>
          <a:r>
            <a:rPr lang="it-IT" sz="900" dirty="0"/>
            <a:t>16/10/2016</a:t>
          </a:r>
          <a:endParaRPr lang="it-IT" sz="950" dirty="0"/>
        </a:p>
      </dgm:t>
    </dgm:pt>
    <dgm:pt modelId="{CA649A32-0D15-4380-8E85-B8D8537AA5D2}" type="parTrans" cxnId="{EE31453E-DBD5-432C-A392-3B2BBEACA69A}">
      <dgm:prSet/>
      <dgm:spPr/>
      <dgm:t>
        <a:bodyPr/>
        <a:lstStyle/>
        <a:p>
          <a:endParaRPr lang="it-IT"/>
        </a:p>
      </dgm:t>
    </dgm:pt>
    <dgm:pt modelId="{CD8A6E07-72AC-4EA9-A1AE-9C7125FFDFB3}" type="sibTrans" cxnId="{EE31453E-DBD5-432C-A392-3B2BBEACA69A}">
      <dgm:prSet/>
      <dgm:spPr/>
      <dgm:t>
        <a:bodyPr/>
        <a:lstStyle/>
        <a:p>
          <a:endParaRPr lang="it-IT"/>
        </a:p>
      </dgm:t>
    </dgm:pt>
    <dgm:pt modelId="{B2708900-E763-4236-A79F-639258780CB2}">
      <dgm:prSet phldrT="[Testo]" custT="1"/>
      <dgm:spPr/>
      <dgm:t>
        <a:bodyPr/>
        <a:lstStyle/>
        <a:p>
          <a:r>
            <a:rPr lang="it-IT" sz="2400" b="0" dirty="0"/>
            <a:t>Project Start</a:t>
          </a:r>
        </a:p>
      </dgm:t>
    </dgm:pt>
    <dgm:pt modelId="{EC35050C-D4D2-4EEA-9046-CE4E04461DE3}" type="parTrans" cxnId="{084F81B9-44F1-4183-A69B-981293F14C51}">
      <dgm:prSet/>
      <dgm:spPr/>
      <dgm:t>
        <a:bodyPr/>
        <a:lstStyle/>
        <a:p>
          <a:endParaRPr lang="it-IT"/>
        </a:p>
      </dgm:t>
    </dgm:pt>
    <dgm:pt modelId="{F214E1B3-3136-49CA-B52B-D2C7BA8B8A36}" type="sibTrans" cxnId="{084F81B9-44F1-4183-A69B-981293F14C51}">
      <dgm:prSet/>
      <dgm:spPr/>
      <dgm:t>
        <a:bodyPr/>
        <a:lstStyle/>
        <a:p>
          <a:endParaRPr lang="it-IT"/>
        </a:p>
      </dgm:t>
    </dgm:pt>
    <dgm:pt modelId="{416286F4-5F51-4C04-B115-1980B184DCB3}">
      <dgm:prSet phldrT="[Testo]"/>
      <dgm:spPr/>
      <dgm:t>
        <a:bodyPr/>
        <a:lstStyle/>
        <a:p>
          <a:r>
            <a:rPr lang="it-IT" dirty="0"/>
            <a:t>9/11/2016</a:t>
          </a:r>
        </a:p>
      </dgm:t>
    </dgm:pt>
    <dgm:pt modelId="{8BAD2683-3AFA-4853-905A-AC5F38BD50BF}" type="parTrans" cxnId="{FF484702-BD09-4CAD-8E5B-E1FED2ECB229}">
      <dgm:prSet/>
      <dgm:spPr/>
      <dgm:t>
        <a:bodyPr/>
        <a:lstStyle/>
        <a:p>
          <a:endParaRPr lang="it-IT"/>
        </a:p>
      </dgm:t>
    </dgm:pt>
    <dgm:pt modelId="{7BA8D8A4-FDD8-4A9E-ADD0-F741605D87D4}" type="sibTrans" cxnId="{FF484702-BD09-4CAD-8E5B-E1FED2ECB229}">
      <dgm:prSet/>
      <dgm:spPr/>
      <dgm:t>
        <a:bodyPr/>
        <a:lstStyle/>
        <a:p>
          <a:endParaRPr lang="it-IT"/>
        </a:p>
      </dgm:t>
    </dgm:pt>
    <dgm:pt modelId="{73E991C4-5B32-45B7-BEDA-84C39B260A10}">
      <dgm:prSet phldrT="[Testo]"/>
      <dgm:spPr/>
      <dgm:t>
        <a:bodyPr/>
        <a:lstStyle/>
        <a:p>
          <a:r>
            <a:rPr lang="it-IT" dirty="0"/>
            <a:t>5/12/2016</a:t>
          </a:r>
        </a:p>
      </dgm:t>
    </dgm:pt>
    <dgm:pt modelId="{0F4306A0-9CE8-4AAC-B7BA-AAF19A4003E3}" type="parTrans" cxnId="{E6ED92C2-4453-43D3-BB5C-6D611626A2F0}">
      <dgm:prSet/>
      <dgm:spPr/>
      <dgm:t>
        <a:bodyPr/>
        <a:lstStyle/>
        <a:p>
          <a:endParaRPr lang="it-IT"/>
        </a:p>
      </dgm:t>
    </dgm:pt>
    <dgm:pt modelId="{73E83283-854A-41B0-ADB0-F7160A957D05}" type="sibTrans" cxnId="{E6ED92C2-4453-43D3-BB5C-6D611626A2F0}">
      <dgm:prSet/>
      <dgm:spPr/>
      <dgm:t>
        <a:bodyPr/>
        <a:lstStyle/>
        <a:p>
          <a:endParaRPr lang="it-IT"/>
        </a:p>
      </dgm:t>
    </dgm:pt>
    <dgm:pt modelId="{A2F37293-F5E6-48FD-949A-C5DD1097C975}">
      <dgm:prSet phldrT="[Testo]" custT="1"/>
      <dgm:spPr/>
      <dgm:t>
        <a:bodyPr/>
        <a:lstStyle/>
        <a:p>
          <a:r>
            <a:rPr lang="it-IT" sz="2400" dirty="0"/>
            <a:t>DDv1 Release</a:t>
          </a:r>
        </a:p>
      </dgm:t>
    </dgm:pt>
    <dgm:pt modelId="{A235F4B3-7561-4B51-A8EE-386D751C440D}" type="parTrans" cxnId="{A6171730-EDBE-454D-AE7E-167A399F2F58}">
      <dgm:prSet/>
      <dgm:spPr/>
      <dgm:t>
        <a:bodyPr/>
        <a:lstStyle/>
        <a:p>
          <a:endParaRPr lang="it-IT"/>
        </a:p>
      </dgm:t>
    </dgm:pt>
    <dgm:pt modelId="{2E5B427D-093D-4CA4-9FB7-616016A35DD4}" type="sibTrans" cxnId="{A6171730-EDBE-454D-AE7E-167A399F2F58}">
      <dgm:prSet/>
      <dgm:spPr/>
      <dgm:t>
        <a:bodyPr/>
        <a:lstStyle/>
        <a:p>
          <a:endParaRPr lang="it-IT"/>
        </a:p>
      </dgm:t>
    </dgm:pt>
    <dgm:pt modelId="{E764A869-F6BB-41AA-B06D-812679FF8BFD}">
      <dgm:prSet phldrT="[Testo]"/>
      <dgm:spPr/>
      <dgm:t>
        <a:bodyPr/>
        <a:lstStyle/>
        <a:p>
          <a:r>
            <a:rPr lang="it-IT" dirty="0"/>
            <a:t>22/5/2017</a:t>
          </a:r>
        </a:p>
      </dgm:t>
    </dgm:pt>
    <dgm:pt modelId="{6733837A-27F5-4750-B952-E0489D24907B}" type="parTrans" cxnId="{41C4FA00-BAC0-4F5C-9309-94D1FB2124B1}">
      <dgm:prSet/>
      <dgm:spPr/>
      <dgm:t>
        <a:bodyPr/>
        <a:lstStyle/>
        <a:p>
          <a:endParaRPr lang="it-IT"/>
        </a:p>
      </dgm:t>
    </dgm:pt>
    <dgm:pt modelId="{1503A9D0-4522-41A5-A437-DA893A7971A2}" type="sibTrans" cxnId="{41C4FA00-BAC0-4F5C-9309-94D1FB2124B1}">
      <dgm:prSet/>
      <dgm:spPr/>
      <dgm:t>
        <a:bodyPr/>
        <a:lstStyle/>
        <a:p>
          <a:endParaRPr lang="it-IT"/>
        </a:p>
      </dgm:t>
    </dgm:pt>
    <dgm:pt modelId="{F8D242BC-CDD3-4C68-9C07-E5D851533677}">
      <dgm:prSet phldrT="[Testo]" custT="1"/>
      <dgm:spPr/>
      <dgm:t>
        <a:bodyPr/>
        <a:lstStyle/>
        <a:p>
          <a:r>
            <a:rPr lang="it-IT" sz="2400" dirty="0"/>
            <a:t>System </a:t>
          </a:r>
          <a:r>
            <a:rPr lang="it-IT" sz="2400" dirty="0" err="1"/>
            <a:t>Demonstration</a:t>
          </a:r>
          <a:endParaRPr lang="it-IT" sz="2400" dirty="0"/>
        </a:p>
      </dgm:t>
    </dgm:pt>
    <dgm:pt modelId="{E2632EDC-7573-4E93-A694-79933E613198}" type="parTrans" cxnId="{890471C8-00CD-492C-ABA8-42FB6F0B852C}">
      <dgm:prSet/>
      <dgm:spPr/>
      <dgm:t>
        <a:bodyPr/>
        <a:lstStyle/>
        <a:p>
          <a:endParaRPr lang="it-IT"/>
        </a:p>
      </dgm:t>
    </dgm:pt>
    <dgm:pt modelId="{3D8ADC4B-7C94-4C81-865D-5942F814C012}" type="sibTrans" cxnId="{890471C8-00CD-492C-ABA8-42FB6F0B852C}">
      <dgm:prSet/>
      <dgm:spPr/>
      <dgm:t>
        <a:bodyPr/>
        <a:lstStyle/>
        <a:p>
          <a:endParaRPr lang="it-IT"/>
        </a:p>
      </dgm:t>
    </dgm:pt>
    <dgm:pt modelId="{041B717F-0C0E-4BAF-B88C-1834FB24914B}">
      <dgm:prSet phldrT="[Testo]"/>
      <dgm:spPr/>
      <dgm:t>
        <a:bodyPr/>
        <a:lstStyle/>
        <a:p>
          <a:r>
            <a:rPr lang="it-IT" dirty="0"/>
            <a:t>1/6/2017</a:t>
          </a:r>
        </a:p>
      </dgm:t>
    </dgm:pt>
    <dgm:pt modelId="{6EC4BB59-026A-46CD-9EE4-2872CC37495E}" type="parTrans" cxnId="{928065D4-D9DF-4AC5-978D-C47B782A7498}">
      <dgm:prSet/>
      <dgm:spPr/>
      <dgm:t>
        <a:bodyPr/>
        <a:lstStyle/>
        <a:p>
          <a:endParaRPr lang="it-IT"/>
        </a:p>
      </dgm:t>
    </dgm:pt>
    <dgm:pt modelId="{63BEEE32-27F7-47E1-A27F-338AB3ED95B6}" type="sibTrans" cxnId="{928065D4-D9DF-4AC5-978D-C47B782A7498}">
      <dgm:prSet/>
      <dgm:spPr/>
      <dgm:t>
        <a:bodyPr/>
        <a:lstStyle/>
        <a:p>
          <a:endParaRPr lang="it-IT"/>
        </a:p>
      </dgm:t>
    </dgm:pt>
    <dgm:pt modelId="{BB9BE0D0-2DE6-4B69-8E8C-477E68F91477}">
      <dgm:prSet phldrT="[Testo]" custT="1"/>
      <dgm:spPr/>
      <dgm:t>
        <a:bodyPr/>
        <a:lstStyle/>
        <a:p>
          <a:r>
            <a:rPr lang="it-IT" sz="2400" dirty="0"/>
            <a:t>RASDv1 Release</a:t>
          </a:r>
        </a:p>
      </dgm:t>
    </dgm:pt>
    <dgm:pt modelId="{D407CDE1-C796-4581-B91B-F96EFE76ABCA}" type="parTrans" cxnId="{1B7DD5BE-BA78-46A2-ADC2-FEDF53C55529}">
      <dgm:prSet/>
      <dgm:spPr/>
      <dgm:t>
        <a:bodyPr/>
        <a:lstStyle/>
        <a:p>
          <a:endParaRPr lang="it-IT"/>
        </a:p>
      </dgm:t>
    </dgm:pt>
    <dgm:pt modelId="{C4C14A41-CFB3-4DFE-816E-530B064E8941}" type="sibTrans" cxnId="{1B7DD5BE-BA78-46A2-ADC2-FEDF53C55529}">
      <dgm:prSet/>
      <dgm:spPr/>
      <dgm:t>
        <a:bodyPr/>
        <a:lstStyle/>
        <a:p>
          <a:endParaRPr lang="it-IT"/>
        </a:p>
      </dgm:t>
    </dgm:pt>
    <dgm:pt modelId="{B3D8F0D9-34C7-4AA7-A8FF-D92DE920CF88}">
      <dgm:prSet phldrT="[Testo]" custT="1"/>
      <dgm:spPr/>
      <dgm:t>
        <a:bodyPr/>
        <a:lstStyle/>
        <a:p>
          <a:r>
            <a:rPr lang="it-IT" sz="2400" dirty="0"/>
            <a:t>System Release v1</a:t>
          </a:r>
        </a:p>
      </dgm:t>
    </dgm:pt>
    <dgm:pt modelId="{16714DF1-4399-4FB4-9413-9C751D9F23BD}" type="parTrans" cxnId="{5A36029C-0364-4DA4-B4C2-3480979B3377}">
      <dgm:prSet/>
      <dgm:spPr/>
      <dgm:t>
        <a:bodyPr/>
        <a:lstStyle/>
        <a:p>
          <a:endParaRPr lang="it-IT"/>
        </a:p>
      </dgm:t>
    </dgm:pt>
    <dgm:pt modelId="{965BC17A-8353-4F3F-9363-B127E1055713}" type="sibTrans" cxnId="{5A36029C-0364-4DA4-B4C2-3480979B3377}">
      <dgm:prSet/>
      <dgm:spPr/>
      <dgm:t>
        <a:bodyPr/>
        <a:lstStyle/>
        <a:p>
          <a:endParaRPr lang="it-IT"/>
        </a:p>
      </dgm:t>
    </dgm:pt>
    <dgm:pt modelId="{46319B60-2D70-4031-965C-C30F3F6BAC22}">
      <dgm:prSet phldrT="[Testo]"/>
      <dgm:spPr/>
      <dgm:t>
        <a:bodyPr/>
        <a:lstStyle/>
        <a:p>
          <a:r>
            <a:rPr lang="it-IT" dirty="0"/>
            <a:t>26/6/2017</a:t>
          </a:r>
        </a:p>
      </dgm:t>
    </dgm:pt>
    <dgm:pt modelId="{E8887A57-BF6E-4FA2-9D1E-6CA438E50588}" type="parTrans" cxnId="{796C1BED-2541-4414-9D31-F19ADAB1D1C0}">
      <dgm:prSet/>
      <dgm:spPr/>
      <dgm:t>
        <a:bodyPr/>
        <a:lstStyle/>
        <a:p>
          <a:endParaRPr lang="it-IT"/>
        </a:p>
      </dgm:t>
    </dgm:pt>
    <dgm:pt modelId="{EED87CBD-28FB-422C-ADA8-387CCB210341}" type="sibTrans" cxnId="{796C1BED-2541-4414-9D31-F19ADAB1D1C0}">
      <dgm:prSet/>
      <dgm:spPr/>
      <dgm:t>
        <a:bodyPr/>
        <a:lstStyle/>
        <a:p>
          <a:endParaRPr lang="it-IT"/>
        </a:p>
      </dgm:t>
    </dgm:pt>
    <dgm:pt modelId="{76B87296-92AC-49C5-8378-9BD77F87AB5F}">
      <dgm:prSet phldrT="[Testo]" custT="1"/>
      <dgm:spPr/>
      <dgm:t>
        <a:bodyPr/>
        <a:lstStyle/>
        <a:p>
          <a:r>
            <a:rPr lang="it-IT" sz="2400" dirty="0"/>
            <a:t>System First Start</a:t>
          </a:r>
        </a:p>
      </dgm:t>
    </dgm:pt>
    <dgm:pt modelId="{5148B8B7-03FE-467C-BBF2-2CC307B8574E}" type="parTrans" cxnId="{B9252F9C-47F6-48D0-8092-BCB954A0E6D5}">
      <dgm:prSet/>
      <dgm:spPr/>
      <dgm:t>
        <a:bodyPr/>
        <a:lstStyle/>
        <a:p>
          <a:endParaRPr lang="it-IT"/>
        </a:p>
      </dgm:t>
    </dgm:pt>
    <dgm:pt modelId="{831B172E-3283-4A0D-BDB3-9E193BE95E74}" type="sibTrans" cxnId="{B9252F9C-47F6-48D0-8092-BCB954A0E6D5}">
      <dgm:prSet/>
      <dgm:spPr/>
      <dgm:t>
        <a:bodyPr/>
        <a:lstStyle/>
        <a:p>
          <a:endParaRPr lang="it-IT"/>
        </a:p>
      </dgm:t>
    </dgm:pt>
    <dgm:pt modelId="{626AF0B9-FB5C-47FB-A844-67D26A5163DF}" type="pres">
      <dgm:prSet presAssocID="{E823F20B-C8FC-4731-B8BF-1E976A04435B}" presName="linearFlow" presStyleCnt="0">
        <dgm:presLayoutVars>
          <dgm:dir/>
          <dgm:animLvl val="lvl"/>
          <dgm:resizeHandles val="exact"/>
        </dgm:presLayoutVars>
      </dgm:prSet>
      <dgm:spPr/>
    </dgm:pt>
    <dgm:pt modelId="{D4B8A386-11A3-48C4-B502-9D808F8B57A4}" type="pres">
      <dgm:prSet presAssocID="{93D64AF2-054E-4461-B9DD-AAFB3B2904E8}" presName="composite" presStyleCnt="0"/>
      <dgm:spPr/>
    </dgm:pt>
    <dgm:pt modelId="{193D3ACE-189B-48AD-B5FB-7FD1DE4BFE71}" type="pres">
      <dgm:prSet presAssocID="{93D64AF2-054E-4461-B9DD-AAFB3B2904E8}" presName="parentText" presStyleLbl="alignNode1" presStyleIdx="0" presStyleCnt="6">
        <dgm:presLayoutVars>
          <dgm:chMax val="1"/>
          <dgm:bulletEnabled val="1"/>
        </dgm:presLayoutVars>
      </dgm:prSet>
      <dgm:spPr/>
    </dgm:pt>
    <dgm:pt modelId="{7BA11469-A8B4-49D5-B8C7-99762E01FD5E}" type="pres">
      <dgm:prSet presAssocID="{93D64AF2-054E-4461-B9DD-AAFB3B2904E8}" presName="descendantText" presStyleLbl="alignAcc1" presStyleIdx="0" presStyleCnt="6">
        <dgm:presLayoutVars>
          <dgm:bulletEnabled val="1"/>
        </dgm:presLayoutVars>
      </dgm:prSet>
      <dgm:spPr/>
    </dgm:pt>
    <dgm:pt modelId="{B0D5DBC9-A248-43CD-839D-85E6DEE360A6}" type="pres">
      <dgm:prSet presAssocID="{CD8A6E07-72AC-4EA9-A1AE-9C7125FFDFB3}" presName="sp" presStyleCnt="0"/>
      <dgm:spPr/>
    </dgm:pt>
    <dgm:pt modelId="{EA656262-884E-4DCC-9959-96C511CBC343}" type="pres">
      <dgm:prSet presAssocID="{416286F4-5F51-4C04-B115-1980B184DCB3}" presName="composite" presStyleCnt="0"/>
      <dgm:spPr/>
    </dgm:pt>
    <dgm:pt modelId="{D44B307B-E3C4-4861-913D-E67E39E347E5}" type="pres">
      <dgm:prSet presAssocID="{416286F4-5F51-4C04-B115-1980B184DCB3}" presName="parentText" presStyleLbl="alignNode1" presStyleIdx="1" presStyleCnt="6">
        <dgm:presLayoutVars>
          <dgm:chMax val="1"/>
          <dgm:bulletEnabled val="1"/>
        </dgm:presLayoutVars>
      </dgm:prSet>
      <dgm:spPr/>
    </dgm:pt>
    <dgm:pt modelId="{C741A943-06C7-454B-A8E9-532C02514BE4}" type="pres">
      <dgm:prSet presAssocID="{416286F4-5F51-4C04-B115-1980B184DCB3}" presName="descendantText" presStyleLbl="alignAcc1" presStyleIdx="1" presStyleCnt="6">
        <dgm:presLayoutVars>
          <dgm:bulletEnabled val="1"/>
        </dgm:presLayoutVars>
      </dgm:prSet>
      <dgm:spPr/>
    </dgm:pt>
    <dgm:pt modelId="{FA94FA4A-E338-47CD-9024-04E4C3C6462A}" type="pres">
      <dgm:prSet presAssocID="{7BA8D8A4-FDD8-4A9E-ADD0-F741605D87D4}" presName="sp" presStyleCnt="0"/>
      <dgm:spPr/>
    </dgm:pt>
    <dgm:pt modelId="{8BC32262-34EB-4EAB-B909-34BF869D1724}" type="pres">
      <dgm:prSet presAssocID="{73E991C4-5B32-45B7-BEDA-84C39B260A10}" presName="composite" presStyleCnt="0"/>
      <dgm:spPr/>
    </dgm:pt>
    <dgm:pt modelId="{E064F783-2840-4860-95A0-D3501A8A87A6}" type="pres">
      <dgm:prSet presAssocID="{73E991C4-5B32-45B7-BEDA-84C39B260A10}" presName="parentText" presStyleLbl="alignNode1" presStyleIdx="2" presStyleCnt="6">
        <dgm:presLayoutVars>
          <dgm:chMax val="1"/>
          <dgm:bulletEnabled val="1"/>
        </dgm:presLayoutVars>
      </dgm:prSet>
      <dgm:spPr/>
    </dgm:pt>
    <dgm:pt modelId="{A6C453CF-88B1-4299-AAD3-3652EAED0B34}" type="pres">
      <dgm:prSet presAssocID="{73E991C4-5B32-45B7-BEDA-84C39B260A10}" presName="descendantText" presStyleLbl="alignAcc1" presStyleIdx="2" presStyleCnt="6">
        <dgm:presLayoutVars>
          <dgm:bulletEnabled val="1"/>
        </dgm:presLayoutVars>
      </dgm:prSet>
      <dgm:spPr/>
    </dgm:pt>
    <dgm:pt modelId="{46AC383A-4A61-4E72-8734-B3FC6B5AB213}" type="pres">
      <dgm:prSet presAssocID="{73E83283-854A-41B0-ADB0-F7160A957D05}" presName="sp" presStyleCnt="0"/>
      <dgm:spPr/>
    </dgm:pt>
    <dgm:pt modelId="{57802135-0298-4013-9DA4-C79DAAF07AA4}" type="pres">
      <dgm:prSet presAssocID="{E764A869-F6BB-41AA-B06D-812679FF8BFD}" presName="composite" presStyleCnt="0"/>
      <dgm:spPr/>
    </dgm:pt>
    <dgm:pt modelId="{4234FF52-0CB0-41D8-A732-E44B5BFAE490}" type="pres">
      <dgm:prSet presAssocID="{E764A869-F6BB-41AA-B06D-812679FF8BFD}" presName="parentText" presStyleLbl="alignNode1" presStyleIdx="3" presStyleCnt="6">
        <dgm:presLayoutVars>
          <dgm:chMax val="1"/>
          <dgm:bulletEnabled val="1"/>
        </dgm:presLayoutVars>
      </dgm:prSet>
      <dgm:spPr/>
    </dgm:pt>
    <dgm:pt modelId="{EA8507BF-9EDF-4AC8-A1CB-B3042F23BD19}" type="pres">
      <dgm:prSet presAssocID="{E764A869-F6BB-41AA-B06D-812679FF8BFD}" presName="descendantText" presStyleLbl="alignAcc1" presStyleIdx="3" presStyleCnt="6">
        <dgm:presLayoutVars>
          <dgm:bulletEnabled val="1"/>
        </dgm:presLayoutVars>
      </dgm:prSet>
      <dgm:spPr/>
    </dgm:pt>
    <dgm:pt modelId="{781DD831-7B4A-4238-B857-C4C60B404C54}" type="pres">
      <dgm:prSet presAssocID="{1503A9D0-4522-41A5-A437-DA893A7971A2}" presName="sp" presStyleCnt="0"/>
      <dgm:spPr/>
    </dgm:pt>
    <dgm:pt modelId="{D7617594-CAA6-4609-BF19-C57B07F2A8E9}" type="pres">
      <dgm:prSet presAssocID="{041B717F-0C0E-4BAF-B88C-1834FB24914B}" presName="composite" presStyleCnt="0"/>
      <dgm:spPr/>
    </dgm:pt>
    <dgm:pt modelId="{1E56D38A-0CA0-4581-BE80-2118E3EF6BC8}" type="pres">
      <dgm:prSet presAssocID="{041B717F-0C0E-4BAF-B88C-1834FB24914B}" presName="parentText" presStyleLbl="alignNode1" presStyleIdx="4" presStyleCnt="6">
        <dgm:presLayoutVars>
          <dgm:chMax val="1"/>
          <dgm:bulletEnabled val="1"/>
        </dgm:presLayoutVars>
      </dgm:prSet>
      <dgm:spPr/>
    </dgm:pt>
    <dgm:pt modelId="{31F9E37F-0BE6-440A-B2CB-87E9A67ED0E3}" type="pres">
      <dgm:prSet presAssocID="{041B717F-0C0E-4BAF-B88C-1834FB24914B}" presName="descendantText" presStyleLbl="alignAcc1" presStyleIdx="4" presStyleCnt="6">
        <dgm:presLayoutVars>
          <dgm:bulletEnabled val="1"/>
        </dgm:presLayoutVars>
      </dgm:prSet>
      <dgm:spPr/>
    </dgm:pt>
    <dgm:pt modelId="{93063F7B-8778-4B0D-B8EC-7DC433DB071F}" type="pres">
      <dgm:prSet presAssocID="{63BEEE32-27F7-47E1-A27F-338AB3ED95B6}" presName="sp" presStyleCnt="0"/>
      <dgm:spPr/>
    </dgm:pt>
    <dgm:pt modelId="{EA1CD0BC-DA45-411B-8BF5-AFC9CFCFB761}" type="pres">
      <dgm:prSet presAssocID="{46319B60-2D70-4031-965C-C30F3F6BAC22}" presName="composite" presStyleCnt="0"/>
      <dgm:spPr/>
    </dgm:pt>
    <dgm:pt modelId="{0804DBD8-97F8-4D6B-97DF-CD09B52978C7}" type="pres">
      <dgm:prSet presAssocID="{46319B60-2D70-4031-965C-C30F3F6BAC22}" presName="parentText" presStyleLbl="alignNode1" presStyleIdx="5" presStyleCnt="6">
        <dgm:presLayoutVars>
          <dgm:chMax val="1"/>
          <dgm:bulletEnabled val="1"/>
        </dgm:presLayoutVars>
      </dgm:prSet>
      <dgm:spPr/>
    </dgm:pt>
    <dgm:pt modelId="{7E912746-52E7-4B32-996A-A1A57B84F4AB}" type="pres">
      <dgm:prSet presAssocID="{46319B60-2D70-4031-965C-C30F3F6BAC22}" presName="descendantText" presStyleLbl="alignAcc1" presStyleIdx="5" presStyleCnt="6">
        <dgm:presLayoutVars>
          <dgm:bulletEnabled val="1"/>
        </dgm:presLayoutVars>
      </dgm:prSet>
      <dgm:spPr/>
    </dgm:pt>
  </dgm:ptLst>
  <dgm:cxnLst>
    <dgm:cxn modelId="{1B7DD5BE-BA78-46A2-ADC2-FEDF53C55529}" srcId="{416286F4-5F51-4C04-B115-1980B184DCB3}" destId="{BB9BE0D0-2DE6-4B69-8E8C-477E68F91477}" srcOrd="0" destOrd="0" parTransId="{D407CDE1-C796-4581-B91B-F96EFE76ABCA}" sibTransId="{C4C14A41-CFB3-4DFE-816E-530B064E8941}"/>
    <dgm:cxn modelId="{46203756-5B04-4A3B-B794-D905B7DE7C4C}" type="presOf" srcId="{B3D8F0D9-34C7-4AA7-A8FF-D92DE920CF88}" destId="{31F9E37F-0BE6-440A-B2CB-87E9A67ED0E3}" srcOrd="0" destOrd="0" presId="urn:microsoft.com/office/officeart/2005/8/layout/chevron2"/>
    <dgm:cxn modelId="{E6ED92C2-4453-43D3-BB5C-6D611626A2F0}" srcId="{E823F20B-C8FC-4731-B8BF-1E976A04435B}" destId="{73E991C4-5B32-45B7-BEDA-84C39B260A10}" srcOrd="2" destOrd="0" parTransId="{0F4306A0-9CE8-4AAC-B7BA-AAF19A4003E3}" sibTransId="{73E83283-854A-41B0-ADB0-F7160A957D05}"/>
    <dgm:cxn modelId="{796C1BED-2541-4414-9D31-F19ADAB1D1C0}" srcId="{E823F20B-C8FC-4731-B8BF-1E976A04435B}" destId="{46319B60-2D70-4031-965C-C30F3F6BAC22}" srcOrd="5" destOrd="0" parTransId="{E8887A57-BF6E-4FA2-9D1E-6CA438E50588}" sibTransId="{EED87CBD-28FB-422C-ADA8-387CCB210341}"/>
    <dgm:cxn modelId="{01C62EDC-0B5B-4939-A3A5-BA10B80799EE}" type="presOf" srcId="{E764A869-F6BB-41AA-B06D-812679FF8BFD}" destId="{4234FF52-0CB0-41D8-A732-E44B5BFAE490}" srcOrd="0" destOrd="0" presId="urn:microsoft.com/office/officeart/2005/8/layout/chevron2"/>
    <dgm:cxn modelId="{EE31453E-DBD5-432C-A392-3B2BBEACA69A}" srcId="{E823F20B-C8FC-4731-B8BF-1E976A04435B}" destId="{93D64AF2-054E-4461-B9DD-AAFB3B2904E8}" srcOrd="0" destOrd="0" parTransId="{CA649A32-0D15-4380-8E85-B8D8537AA5D2}" sibTransId="{CD8A6E07-72AC-4EA9-A1AE-9C7125FFDFB3}"/>
    <dgm:cxn modelId="{A6171730-EDBE-454D-AE7E-167A399F2F58}" srcId="{73E991C4-5B32-45B7-BEDA-84C39B260A10}" destId="{A2F37293-F5E6-48FD-949A-C5DD1097C975}" srcOrd="0" destOrd="0" parTransId="{A235F4B3-7561-4B51-A8EE-386D751C440D}" sibTransId="{2E5B427D-093D-4CA4-9FB7-616016A35DD4}"/>
    <dgm:cxn modelId="{5A36029C-0364-4DA4-B4C2-3480979B3377}" srcId="{041B717F-0C0E-4BAF-B88C-1834FB24914B}" destId="{B3D8F0D9-34C7-4AA7-A8FF-D92DE920CF88}" srcOrd="0" destOrd="0" parTransId="{16714DF1-4399-4FB4-9413-9C751D9F23BD}" sibTransId="{965BC17A-8353-4F3F-9363-B127E1055713}"/>
    <dgm:cxn modelId="{7F8110ED-95AA-4AB4-B000-612F15893189}" type="presOf" srcId="{A2F37293-F5E6-48FD-949A-C5DD1097C975}" destId="{A6C453CF-88B1-4299-AAD3-3652EAED0B34}" srcOrd="0" destOrd="0" presId="urn:microsoft.com/office/officeart/2005/8/layout/chevron2"/>
    <dgm:cxn modelId="{890471C8-00CD-492C-ABA8-42FB6F0B852C}" srcId="{E764A869-F6BB-41AA-B06D-812679FF8BFD}" destId="{F8D242BC-CDD3-4C68-9C07-E5D851533677}" srcOrd="0" destOrd="0" parTransId="{E2632EDC-7573-4E93-A694-79933E613198}" sibTransId="{3D8ADC4B-7C94-4C81-865D-5942F814C012}"/>
    <dgm:cxn modelId="{B9252F9C-47F6-48D0-8092-BCB954A0E6D5}" srcId="{46319B60-2D70-4031-965C-C30F3F6BAC22}" destId="{76B87296-92AC-49C5-8378-9BD77F87AB5F}" srcOrd="0" destOrd="0" parTransId="{5148B8B7-03FE-467C-BBF2-2CC307B8574E}" sibTransId="{831B172E-3283-4A0D-BDB3-9E193BE95E74}"/>
    <dgm:cxn modelId="{0557115D-C286-41D3-A084-815F78DC0308}" type="presOf" srcId="{E823F20B-C8FC-4731-B8BF-1E976A04435B}" destId="{626AF0B9-FB5C-47FB-A844-67D26A5163DF}" srcOrd="0" destOrd="0" presId="urn:microsoft.com/office/officeart/2005/8/layout/chevron2"/>
    <dgm:cxn modelId="{FF484702-BD09-4CAD-8E5B-E1FED2ECB229}" srcId="{E823F20B-C8FC-4731-B8BF-1E976A04435B}" destId="{416286F4-5F51-4C04-B115-1980B184DCB3}" srcOrd="1" destOrd="0" parTransId="{8BAD2683-3AFA-4853-905A-AC5F38BD50BF}" sibTransId="{7BA8D8A4-FDD8-4A9E-ADD0-F741605D87D4}"/>
    <dgm:cxn modelId="{F827AB78-6029-45CA-B3E8-970A6C96F076}" type="presOf" srcId="{93D64AF2-054E-4461-B9DD-AAFB3B2904E8}" destId="{193D3ACE-189B-48AD-B5FB-7FD1DE4BFE71}" srcOrd="0" destOrd="0" presId="urn:microsoft.com/office/officeart/2005/8/layout/chevron2"/>
    <dgm:cxn modelId="{5D5C7E5F-DB04-4988-80FC-36FDE46DB7D6}" type="presOf" srcId="{041B717F-0C0E-4BAF-B88C-1834FB24914B}" destId="{1E56D38A-0CA0-4581-BE80-2118E3EF6BC8}" srcOrd="0" destOrd="0" presId="urn:microsoft.com/office/officeart/2005/8/layout/chevron2"/>
    <dgm:cxn modelId="{084F81B9-44F1-4183-A69B-981293F14C51}" srcId="{93D64AF2-054E-4461-B9DD-AAFB3B2904E8}" destId="{B2708900-E763-4236-A79F-639258780CB2}" srcOrd="0" destOrd="0" parTransId="{EC35050C-D4D2-4EEA-9046-CE4E04461DE3}" sibTransId="{F214E1B3-3136-49CA-B52B-D2C7BA8B8A36}"/>
    <dgm:cxn modelId="{50C34324-39D9-4FED-A675-9B53CFDA5E2A}" type="presOf" srcId="{73E991C4-5B32-45B7-BEDA-84C39B260A10}" destId="{E064F783-2840-4860-95A0-D3501A8A87A6}" srcOrd="0" destOrd="0" presId="urn:microsoft.com/office/officeart/2005/8/layout/chevron2"/>
    <dgm:cxn modelId="{C59F2383-F54D-49F7-831A-7112F160007C}" type="presOf" srcId="{B2708900-E763-4236-A79F-639258780CB2}" destId="{7BA11469-A8B4-49D5-B8C7-99762E01FD5E}" srcOrd="0" destOrd="0" presId="urn:microsoft.com/office/officeart/2005/8/layout/chevron2"/>
    <dgm:cxn modelId="{753FB88F-674B-47BD-A46F-B4641A2909C6}" type="presOf" srcId="{416286F4-5F51-4C04-B115-1980B184DCB3}" destId="{D44B307B-E3C4-4861-913D-E67E39E347E5}" srcOrd="0" destOrd="0" presId="urn:microsoft.com/office/officeart/2005/8/layout/chevron2"/>
    <dgm:cxn modelId="{849BA51E-4C68-4144-9C59-45B71CDF39B2}" type="presOf" srcId="{46319B60-2D70-4031-965C-C30F3F6BAC22}" destId="{0804DBD8-97F8-4D6B-97DF-CD09B52978C7}" srcOrd="0" destOrd="0" presId="urn:microsoft.com/office/officeart/2005/8/layout/chevron2"/>
    <dgm:cxn modelId="{08DC6C25-386C-4256-9A9D-AE3474689E87}" type="presOf" srcId="{F8D242BC-CDD3-4C68-9C07-E5D851533677}" destId="{EA8507BF-9EDF-4AC8-A1CB-B3042F23BD19}" srcOrd="0" destOrd="0" presId="urn:microsoft.com/office/officeart/2005/8/layout/chevron2"/>
    <dgm:cxn modelId="{41C4FA00-BAC0-4F5C-9309-94D1FB2124B1}" srcId="{E823F20B-C8FC-4731-B8BF-1E976A04435B}" destId="{E764A869-F6BB-41AA-B06D-812679FF8BFD}" srcOrd="3" destOrd="0" parTransId="{6733837A-27F5-4750-B952-E0489D24907B}" sibTransId="{1503A9D0-4522-41A5-A437-DA893A7971A2}"/>
    <dgm:cxn modelId="{928065D4-D9DF-4AC5-978D-C47B782A7498}" srcId="{E823F20B-C8FC-4731-B8BF-1E976A04435B}" destId="{041B717F-0C0E-4BAF-B88C-1834FB24914B}" srcOrd="4" destOrd="0" parTransId="{6EC4BB59-026A-46CD-9EE4-2872CC37495E}" sibTransId="{63BEEE32-27F7-47E1-A27F-338AB3ED95B6}"/>
    <dgm:cxn modelId="{E4D6D530-CF77-4027-9384-476038CA5CC7}" type="presOf" srcId="{76B87296-92AC-49C5-8378-9BD77F87AB5F}" destId="{7E912746-52E7-4B32-996A-A1A57B84F4AB}" srcOrd="0" destOrd="0" presId="urn:microsoft.com/office/officeart/2005/8/layout/chevron2"/>
    <dgm:cxn modelId="{4B5CB43A-CEBA-4296-9FF8-09542B98ACED}" type="presOf" srcId="{BB9BE0D0-2DE6-4B69-8E8C-477E68F91477}" destId="{C741A943-06C7-454B-A8E9-532C02514BE4}" srcOrd="0" destOrd="0" presId="urn:microsoft.com/office/officeart/2005/8/layout/chevron2"/>
    <dgm:cxn modelId="{77583635-FF0A-40E3-8C70-6D0EBF9E190D}" type="presParOf" srcId="{626AF0B9-FB5C-47FB-A844-67D26A5163DF}" destId="{D4B8A386-11A3-48C4-B502-9D808F8B57A4}" srcOrd="0" destOrd="0" presId="urn:microsoft.com/office/officeart/2005/8/layout/chevron2"/>
    <dgm:cxn modelId="{88C47729-2BD5-4ADD-A2FF-345FD2B00C12}" type="presParOf" srcId="{D4B8A386-11A3-48C4-B502-9D808F8B57A4}" destId="{193D3ACE-189B-48AD-B5FB-7FD1DE4BFE71}" srcOrd="0" destOrd="0" presId="urn:microsoft.com/office/officeart/2005/8/layout/chevron2"/>
    <dgm:cxn modelId="{FDCCB031-0694-4208-B0FB-9A7EF0087C9C}" type="presParOf" srcId="{D4B8A386-11A3-48C4-B502-9D808F8B57A4}" destId="{7BA11469-A8B4-49D5-B8C7-99762E01FD5E}" srcOrd="1" destOrd="0" presId="urn:microsoft.com/office/officeart/2005/8/layout/chevron2"/>
    <dgm:cxn modelId="{C7989509-85B3-4C69-9694-2291D8C829D0}" type="presParOf" srcId="{626AF0B9-FB5C-47FB-A844-67D26A5163DF}" destId="{B0D5DBC9-A248-43CD-839D-85E6DEE360A6}" srcOrd="1" destOrd="0" presId="urn:microsoft.com/office/officeart/2005/8/layout/chevron2"/>
    <dgm:cxn modelId="{0F476793-D369-468C-8AD7-C6AEC44AA7CB}" type="presParOf" srcId="{626AF0B9-FB5C-47FB-A844-67D26A5163DF}" destId="{EA656262-884E-4DCC-9959-96C511CBC343}" srcOrd="2" destOrd="0" presId="urn:microsoft.com/office/officeart/2005/8/layout/chevron2"/>
    <dgm:cxn modelId="{4F87EB95-1E58-4CAF-B276-A0E84D4F5C34}" type="presParOf" srcId="{EA656262-884E-4DCC-9959-96C511CBC343}" destId="{D44B307B-E3C4-4861-913D-E67E39E347E5}" srcOrd="0" destOrd="0" presId="urn:microsoft.com/office/officeart/2005/8/layout/chevron2"/>
    <dgm:cxn modelId="{909B902D-32DA-4B9C-A0FF-0C09CCF22D56}" type="presParOf" srcId="{EA656262-884E-4DCC-9959-96C511CBC343}" destId="{C741A943-06C7-454B-A8E9-532C02514BE4}" srcOrd="1" destOrd="0" presId="urn:microsoft.com/office/officeart/2005/8/layout/chevron2"/>
    <dgm:cxn modelId="{60630823-E2DF-4E9C-8E01-C290F6811C42}" type="presParOf" srcId="{626AF0B9-FB5C-47FB-A844-67D26A5163DF}" destId="{FA94FA4A-E338-47CD-9024-04E4C3C6462A}" srcOrd="3" destOrd="0" presId="urn:microsoft.com/office/officeart/2005/8/layout/chevron2"/>
    <dgm:cxn modelId="{BF216737-227E-4D28-B2D1-30439C1DDC80}" type="presParOf" srcId="{626AF0B9-FB5C-47FB-A844-67D26A5163DF}" destId="{8BC32262-34EB-4EAB-B909-34BF869D1724}" srcOrd="4" destOrd="0" presId="urn:microsoft.com/office/officeart/2005/8/layout/chevron2"/>
    <dgm:cxn modelId="{7385F326-A0E2-46C0-A1D0-C251785136F8}" type="presParOf" srcId="{8BC32262-34EB-4EAB-B909-34BF869D1724}" destId="{E064F783-2840-4860-95A0-D3501A8A87A6}" srcOrd="0" destOrd="0" presId="urn:microsoft.com/office/officeart/2005/8/layout/chevron2"/>
    <dgm:cxn modelId="{913B9F15-647C-45CF-B098-FBF140A51C5A}" type="presParOf" srcId="{8BC32262-34EB-4EAB-B909-34BF869D1724}" destId="{A6C453CF-88B1-4299-AAD3-3652EAED0B34}" srcOrd="1" destOrd="0" presId="urn:microsoft.com/office/officeart/2005/8/layout/chevron2"/>
    <dgm:cxn modelId="{F0BA1B46-A5AB-44F3-BF5F-B97E2C624550}" type="presParOf" srcId="{626AF0B9-FB5C-47FB-A844-67D26A5163DF}" destId="{46AC383A-4A61-4E72-8734-B3FC6B5AB213}" srcOrd="5" destOrd="0" presId="urn:microsoft.com/office/officeart/2005/8/layout/chevron2"/>
    <dgm:cxn modelId="{3486BB6E-60DB-4596-BFA7-0D63251D0467}" type="presParOf" srcId="{626AF0B9-FB5C-47FB-A844-67D26A5163DF}" destId="{57802135-0298-4013-9DA4-C79DAAF07AA4}" srcOrd="6" destOrd="0" presId="urn:microsoft.com/office/officeart/2005/8/layout/chevron2"/>
    <dgm:cxn modelId="{06567687-FF13-4739-8931-F211FB1021E7}" type="presParOf" srcId="{57802135-0298-4013-9DA4-C79DAAF07AA4}" destId="{4234FF52-0CB0-41D8-A732-E44B5BFAE490}" srcOrd="0" destOrd="0" presId="urn:microsoft.com/office/officeart/2005/8/layout/chevron2"/>
    <dgm:cxn modelId="{FB1DAF3A-C2BE-47A1-A284-128A16F10BBC}" type="presParOf" srcId="{57802135-0298-4013-9DA4-C79DAAF07AA4}" destId="{EA8507BF-9EDF-4AC8-A1CB-B3042F23BD19}" srcOrd="1" destOrd="0" presId="urn:microsoft.com/office/officeart/2005/8/layout/chevron2"/>
    <dgm:cxn modelId="{69D1AF40-1AEF-4D2D-9ECC-79D085911614}" type="presParOf" srcId="{626AF0B9-FB5C-47FB-A844-67D26A5163DF}" destId="{781DD831-7B4A-4238-B857-C4C60B404C54}" srcOrd="7" destOrd="0" presId="urn:microsoft.com/office/officeart/2005/8/layout/chevron2"/>
    <dgm:cxn modelId="{10843A27-71AF-40D7-9F1A-4D886183A9BB}" type="presParOf" srcId="{626AF0B9-FB5C-47FB-A844-67D26A5163DF}" destId="{D7617594-CAA6-4609-BF19-C57B07F2A8E9}" srcOrd="8" destOrd="0" presId="urn:microsoft.com/office/officeart/2005/8/layout/chevron2"/>
    <dgm:cxn modelId="{B0BADD38-850B-4F83-8403-7B70AA26B965}" type="presParOf" srcId="{D7617594-CAA6-4609-BF19-C57B07F2A8E9}" destId="{1E56D38A-0CA0-4581-BE80-2118E3EF6BC8}" srcOrd="0" destOrd="0" presId="urn:microsoft.com/office/officeart/2005/8/layout/chevron2"/>
    <dgm:cxn modelId="{E7F2DF05-D8DE-4AE2-B586-B8F301B132D7}" type="presParOf" srcId="{D7617594-CAA6-4609-BF19-C57B07F2A8E9}" destId="{31F9E37F-0BE6-440A-B2CB-87E9A67ED0E3}" srcOrd="1" destOrd="0" presId="urn:microsoft.com/office/officeart/2005/8/layout/chevron2"/>
    <dgm:cxn modelId="{D396F1BE-3CF1-44CB-BE26-DD75A59E62F0}" type="presParOf" srcId="{626AF0B9-FB5C-47FB-A844-67D26A5163DF}" destId="{93063F7B-8778-4B0D-B8EC-7DC433DB071F}" srcOrd="9" destOrd="0" presId="urn:microsoft.com/office/officeart/2005/8/layout/chevron2"/>
    <dgm:cxn modelId="{92588C57-5DA2-4301-9FF6-48808E4D9608}" type="presParOf" srcId="{626AF0B9-FB5C-47FB-A844-67D26A5163DF}" destId="{EA1CD0BC-DA45-411B-8BF5-AFC9CFCFB761}" srcOrd="10" destOrd="0" presId="urn:microsoft.com/office/officeart/2005/8/layout/chevron2"/>
    <dgm:cxn modelId="{B1F962FF-27CC-4B3E-A55B-477C47A4D298}" type="presParOf" srcId="{EA1CD0BC-DA45-411B-8BF5-AFC9CFCFB761}" destId="{0804DBD8-97F8-4D6B-97DF-CD09B52978C7}" srcOrd="0" destOrd="0" presId="urn:microsoft.com/office/officeart/2005/8/layout/chevron2"/>
    <dgm:cxn modelId="{72D698A1-55BC-4A58-BEEF-3F7EE191C063}" type="presParOf" srcId="{EA1CD0BC-DA45-411B-8BF5-AFC9CFCFB761}" destId="{7E912746-52E7-4B32-996A-A1A57B84F4A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1"/>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a:solidFill>
          <a:schemeClr val="accent6">
            <a:lumMod val="75000"/>
          </a:schemeClr>
        </a:solidFill>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1"/>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a:solidFill>
          <a:schemeClr val="accent1"/>
        </a:solidFill>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a:solidFill>
          <a:schemeClr val="accent6">
            <a:lumMod val="75000"/>
          </a:schemeClr>
        </a:solidFill>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C3AFF6-C9C6-41D6-9C8D-F82165ADDC49}"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it-IT"/>
        </a:p>
      </dgm:t>
    </dgm:pt>
    <dgm:pt modelId="{6A81AE8B-95A9-4132-8AC9-BE5E28E2E946}">
      <dgm:prSet phldrT="[Testo]"/>
      <dgm:spPr/>
      <dgm:t>
        <a:bodyPr/>
        <a:lstStyle/>
        <a:p>
          <a:r>
            <a:rPr lang="it-IT" dirty="0"/>
            <a:t>Bottom-up</a:t>
          </a:r>
        </a:p>
      </dgm:t>
    </dgm:pt>
    <dgm:pt modelId="{F1E96C5B-6E5F-4F5F-B624-A2E49CDAB0C9}" type="parTrans" cxnId="{3212F396-8417-4786-B977-06324C6807E8}">
      <dgm:prSet/>
      <dgm:spPr/>
      <dgm:t>
        <a:bodyPr/>
        <a:lstStyle/>
        <a:p>
          <a:endParaRPr lang="it-IT"/>
        </a:p>
      </dgm:t>
    </dgm:pt>
    <dgm:pt modelId="{3444D86C-782B-40B6-8502-C96922BC0FDD}" type="sibTrans" cxnId="{3212F396-8417-4786-B977-06324C6807E8}">
      <dgm:prSet/>
      <dgm:spPr/>
      <dgm:t>
        <a:bodyPr/>
        <a:lstStyle/>
        <a:p>
          <a:endParaRPr lang="it-IT"/>
        </a:p>
      </dgm:t>
    </dgm:pt>
    <dgm:pt modelId="{84801E07-BABF-4DD7-B9AF-E0D46750AB61}">
      <dgm:prSet phldrT="[Testo]"/>
      <dgm:spPr/>
      <dgm:t>
        <a:bodyPr/>
        <a:lstStyle/>
        <a:p>
          <a:r>
            <a:rPr lang="it-IT" dirty="0"/>
            <a:t>Car Server Side</a:t>
          </a:r>
        </a:p>
      </dgm:t>
    </dgm:pt>
    <dgm:pt modelId="{31FA3CF9-F28B-4019-BF24-94559C6D6184}" type="parTrans" cxnId="{CEF4AF4F-1F69-4398-BEDF-F5E97FD06F25}">
      <dgm:prSet/>
      <dgm:spPr/>
      <dgm:t>
        <a:bodyPr/>
        <a:lstStyle/>
        <a:p>
          <a:endParaRPr lang="it-IT"/>
        </a:p>
      </dgm:t>
    </dgm:pt>
    <dgm:pt modelId="{5AE97216-BA0A-4912-B044-7B5C12649947}" type="sibTrans" cxnId="{CEF4AF4F-1F69-4398-BEDF-F5E97FD06F25}">
      <dgm:prSet/>
      <dgm:spPr/>
      <dgm:t>
        <a:bodyPr/>
        <a:lstStyle/>
        <a:p>
          <a:endParaRPr lang="it-IT"/>
        </a:p>
      </dgm:t>
    </dgm:pt>
    <dgm:pt modelId="{20AEE283-FB11-459A-AD26-31623C47086F}">
      <dgm:prSet phldrT="[Testo]"/>
      <dgm:spPr/>
      <dgm:t>
        <a:bodyPr/>
        <a:lstStyle/>
        <a:p>
          <a:r>
            <a:rPr lang="it-IT" dirty="0"/>
            <a:t>Car Client Side</a:t>
          </a:r>
        </a:p>
      </dgm:t>
    </dgm:pt>
    <dgm:pt modelId="{372164BC-5276-41F2-AF03-52B82304D7C9}" type="parTrans" cxnId="{04198DA9-C7D1-4394-A332-C955CC4D04EC}">
      <dgm:prSet/>
      <dgm:spPr/>
      <dgm:t>
        <a:bodyPr/>
        <a:lstStyle/>
        <a:p>
          <a:endParaRPr lang="it-IT"/>
        </a:p>
      </dgm:t>
    </dgm:pt>
    <dgm:pt modelId="{22D65AAA-8DC3-4C47-853A-6984E7800C7A}" type="sibTrans" cxnId="{04198DA9-C7D1-4394-A332-C955CC4D04EC}">
      <dgm:prSet/>
      <dgm:spPr/>
      <dgm:t>
        <a:bodyPr/>
        <a:lstStyle/>
        <a:p>
          <a:endParaRPr lang="it-IT"/>
        </a:p>
      </dgm:t>
    </dgm:pt>
    <dgm:pt modelId="{44BB582F-69A9-40B0-9D7E-A4C1AD5F09CF}">
      <dgm:prSet phldrT="[Testo]"/>
      <dgm:spPr/>
      <dgm:t>
        <a:bodyPr/>
        <a:lstStyle/>
        <a:p>
          <a:r>
            <a:rPr lang="it-IT" dirty="0"/>
            <a:t>Operator Server Side</a:t>
          </a:r>
        </a:p>
      </dgm:t>
    </dgm:pt>
    <dgm:pt modelId="{42CF2E82-19F2-4B8D-9E30-6C1D68F8E8B4}" type="parTrans" cxnId="{B6AEBC31-5CF5-46D2-93B2-6FD69CC6C8F5}">
      <dgm:prSet/>
      <dgm:spPr/>
      <dgm:t>
        <a:bodyPr/>
        <a:lstStyle/>
        <a:p>
          <a:endParaRPr lang="it-IT"/>
        </a:p>
      </dgm:t>
    </dgm:pt>
    <dgm:pt modelId="{3FC10168-ACC6-4AE7-A5BB-23ADD8B0F9F3}" type="sibTrans" cxnId="{B6AEBC31-5CF5-46D2-93B2-6FD69CC6C8F5}">
      <dgm:prSet/>
      <dgm:spPr/>
      <dgm:t>
        <a:bodyPr/>
        <a:lstStyle/>
        <a:p>
          <a:endParaRPr lang="it-IT"/>
        </a:p>
      </dgm:t>
    </dgm:pt>
    <dgm:pt modelId="{B7D59AAA-6419-4B9F-A93F-730740260C9D}">
      <dgm:prSet phldrT="[Testo]"/>
      <dgm:spPr/>
      <dgm:t>
        <a:bodyPr/>
        <a:lstStyle/>
        <a:p>
          <a:r>
            <a:rPr lang="it-IT" dirty="0"/>
            <a:t>User Mobile </a:t>
          </a:r>
          <a:r>
            <a:rPr lang="it-IT" dirty="0" err="1"/>
            <a:t>App</a:t>
          </a:r>
          <a:r>
            <a:rPr lang="it-IT" dirty="0"/>
            <a:t> –</a:t>
          </a:r>
          <a:br>
            <a:rPr lang="it-IT" dirty="0"/>
          </a:br>
          <a:r>
            <a:rPr lang="it-IT" dirty="0"/>
            <a:t> Web </a:t>
          </a:r>
          <a:r>
            <a:rPr lang="it-IT" dirty="0" err="1"/>
            <a:t>Browsing</a:t>
          </a:r>
          <a:r>
            <a:rPr lang="it-IT" dirty="0"/>
            <a:t> </a:t>
          </a:r>
          <a:r>
            <a:rPr lang="it-IT" dirty="0" err="1"/>
            <a:t>Pages</a:t>
          </a:r>
          <a:r>
            <a:rPr lang="it-IT" dirty="0"/>
            <a:t> Server Side</a:t>
          </a:r>
        </a:p>
      </dgm:t>
    </dgm:pt>
    <dgm:pt modelId="{BE7438F1-C980-4E11-A953-0A9B6E1A82E7}" type="parTrans" cxnId="{A70AD617-1FB8-4F63-B0DA-AEE36FDD1ACB}">
      <dgm:prSet/>
      <dgm:spPr/>
      <dgm:t>
        <a:bodyPr/>
        <a:lstStyle/>
        <a:p>
          <a:endParaRPr lang="it-IT"/>
        </a:p>
      </dgm:t>
    </dgm:pt>
    <dgm:pt modelId="{6B5E49EC-1FB2-4C6D-8748-D1133C90A63C}" type="sibTrans" cxnId="{A70AD617-1FB8-4F63-B0DA-AEE36FDD1ACB}">
      <dgm:prSet/>
      <dgm:spPr/>
      <dgm:t>
        <a:bodyPr/>
        <a:lstStyle/>
        <a:p>
          <a:endParaRPr lang="it-IT"/>
        </a:p>
      </dgm:t>
    </dgm:pt>
    <dgm:pt modelId="{7002D7DB-CA52-4A1F-AC65-4BB1E2B319D8}" type="pres">
      <dgm:prSet presAssocID="{CBC3AFF6-C9C6-41D6-9C8D-F82165ADDC49}" presName="diagram" presStyleCnt="0">
        <dgm:presLayoutVars>
          <dgm:chMax val="1"/>
          <dgm:dir/>
          <dgm:animLvl val="ctr"/>
          <dgm:resizeHandles val="exact"/>
        </dgm:presLayoutVars>
      </dgm:prSet>
      <dgm:spPr/>
    </dgm:pt>
    <dgm:pt modelId="{DC4ED42C-E41B-4027-8988-3A1E8B0F3E36}" type="pres">
      <dgm:prSet presAssocID="{CBC3AFF6-C9C6-41D6-9C8D-F82165ADDC49}" presName="matrix" presStyleCnt="0"/>
      <dgm:spPr/>
    </dgm:pt>
    <dgm:pt modelId="{EFB318DF-C788-4E90-8907-45A4EDD2A2F4}" type="pres">
      <dgm:prSet presAssocID="{CBC3AFF6-C9C6-41D6-9C8D-F82165ADDC49}" presName="tile1" presStyleLbl="node1" presStyleIdx="0" presStyleCnt="4"/>
      <dgm:spPr/>
    </dgm:pt>
    <dgm:pt modelId="{82D6C916-D7EE-46C3-90B5-716162F21F4F}" type="pres">
      <dgm:prSet presAssocID="{CBC3AFF6-C9C6-41D6-9C8D-F82165ADDC49}" presName="tile1text" presStyleLbl="node1" presStyleIdx="0" presStyleCnt="4">
        <dgm:presLayoutVars>
          <dgm:chMax val="0"/>
          <dgm:chPref val="0"/>
          <dgm:bulletEnabled val="1"/>
        </dgm:presLayoutVars>
      </dgm:prSet>
      <dgm:spPr/>
    </dgm:pt>
    <dgm:pt modelId="{05EED425-1CFF-4640-8A6B-E81CC72512F7}" type="pres">
      <dgm:prSet presAssocID="{CBC3AFF6-C9C6-41D6-9C8D-F82165ADDC49}" presName="tile2" presStyleLbl="node1" presStyleIdx="1" presStyleCnt="4"/>
      <dgm:spPr/>
    </dgm:pt>
    <dgm:pt modelId="{F5436A8C-BCDC-4E11-8CDC-E533CDDB6ED2}" type="pres">
      <dgm:prSet presAssocID="{CBC3AFF6-C9C6-41D6-9C8D-F82165ADDC49}" presName="tile2text" presStyleLbl="node1" presStyleIdx="1" presStyleCnt="4">
        <dgm:presLayoutVars>
          <dgm:chMax val="0"/>
          <dgm:chPref val="0"/>
          <dgm:bulletEnabled val="1"/>
        </dgm:presLayoutVars>
      </dgm:prSet>
      <dgm:spPr/>
    </dgm:pt>
    <dgm:pt modelId="{11C00A3E-6238-46A9-A757-D79F51A80231}" type="pres">
      <dgm:prSet presAssocID="{CBC3AFF6-C9C6-41D6-9C8D-F82165ADDC49}" presName="tile3" presStyleLbl="node1" presStyleIdx="2" presStyleCnt="4"/>
      <dgm:spPr/>
    </dgm:pt>
    <dgm:pt modelId="{61995398-0B91-4BB3-8349-3F960CA690F4}" type="pres">
      <dgm:prSet presAssocID="{CBC3AFF6-C9C6-41D6-9C8D-F82165ADDC49}" presName="tile3text" presStyleLbl="node1" presStyleIdx="2" presStyleCnt="4">
        <dgm:presLayoutVars>
          <dgm:chMax val="0"/>
          <dgm:chPref val="0"/>
          <dgm:bulletEnabled val="1"/>
        </dgm:presLayoutVars>
      </dgm:prSet>
      <dgm:spPr/>
    </dgm:pt>
    <dgm:pt modelId="{72DA13BF-8B7C-4A86-8FC6-567A80220F7A}" type="pres">
      <dgm:prSet presAssocID="{CBC3AFF6-C9C6-41D6-9C8D-F82165ADDC49}" presName="tile4" presStyleLbl="node1" presStyleIdx="3" presStyleCnt="4"/>
      <dgm:spPr/>
    </dgm:pt>
    <dgm:pt modelId="{FFB474D2-9E70-4F38-A9B7-AE38639BA268}" type="pres">
      <dgm:prSet presAssocID="{CBC3AFF6-C9C6-41D6-9C8D-F82165ADDC49}" presName="tile4text" presStyleLbl="node1" presStyleIdx="3" presStyleCnt="4">
        <dgm:presLayoutVars>
          <dgm:chMax val="0"/>
          <dgm:chPref val="0"/>
          <dgm:bulletEnabled val="1"/>
        </dgm:presLayoutVars>
      </dgm:prSet>
      <dgm:spPr/>
    </dgm:pt>
    <dgm:pt modelId="{79D1BFE4-6A02-4EC6-918B-5F582E52309F}" type="pres">
      <dgm:prSet presAssocID="{CBC3AFF6-C9C6-41D6-9C8D-F82165ADDC49}" presName="centerTile" presStyleLbl="fgShp" presStyleIdx="0" presStyleCnt="1">
        <dgm:presLayoutVars>
          <dgm:chMax val="0"/>
          <dgm:chPref val="0"/>
        </dgm:presLayoutVars>
      </dgm:prSet>
      <dgm:spPr/>
    </dgm:pt>
  </dgm:ptLst>
  <dgm:cxnLst>
    <dgm:cxn modelId="{CEF4AF4F-1F69-4398-BEDF-F5E97FD06F25}" srcId="{6A81AE8B-95A9-4132-8AC9-BE5E28E2E946}" destId="{84801E07-BABF-4DD7-B9AF-E0D46750AB61}" srcOrd="0" destOrd="0" parTransId="{31FA3CF9-F28B-4019-BF24-94559C6D6184}" sibTransId="{5AE97216-BA0A-4912-B044-7B5C12649947}"/>
    <dgm:cxn modelId="{9B60175B-D886-44D2-A927-FC840268C857}" type="presOf" srcId="{20AEE283-FB11-459A-AD26-31623C47086F}" destId="{F5436A8C-BCDC-4E11-8CDC-E533CDDB6ED2}" srcOrd="1" destOrd="0" presId="urn:microsoft.com/office/officeart/2005/8/layout/matrix1"/>
    <dgm:cxn modelId="{9F7D89C4-E751-452F-9566-F40BDB3FD38A}" type="presOf" srcId="{44BB582F-69A9-40B0-9D7E-A4C1AD5F09CF}" destId="{11C00A3E-6238-46A9-A757-D79F51A80231}" srcOrd="0" destOrd="0" presId="urn:microsoft.com/office/officeart/2005/8/layout/matrix1"/>
    <dgm:cxn modelId="{1A6BC7BD-D4C0-4A5B-95AF-53269C462FFB}" type="presOf" srcId="{84801E07-BABF-4DD7-B9AF-E0D46750AB61}" destId="{82D6C916-D7EE-46C3-90B5-716162F21F4F}" srcOrd="1" destOrd="0" presId="urn:microsoft.com/office/officeart/2005/8/layout/matrix1"/>
    <dgm:cxn modelId="{6F02A9F0-B519-41CD-B638-8DFDE1925F78}" type="presOf" srcId="{44BB582F-69A9-40B0-9D7E-A4C1AD5F09CF}" destId="{61995398-0B91-4BB3-8349-3F960CA690F4}" srcOrd="1" destOrd="0" presId="urn:microsoft.com/office/officeart/2005/8/layout/matrix1"/>
    <dgm:cxn modelId="{AD35722A-9EC2-49DA-8268-FB917C6FC672}" type="presOf" srcId="{CBC3AFF6-C9C6-41D6-9C8D-F82165ADDC49}" destId="{7002D7DB-CA52-4A1F-AC65-4BB1E2B319D8}" srcOrd="0" destOrd="0" presId="urn:microsoft.com/office/officeart/2005/8/layout/matrix1"/>
    <dgm:cxn modelId="{A70AD617-1FB8-4F63-B0DA-AEE36FDD1ACB}" srcId="{6A81AE8B-95A9-4132-8AC9-BE5E28E2E946}" destId="{B7D59AAA-6419-4B9F-A93F-730740260C9D}" srcOrd="3" destOrd="0" parTransId="{BE7438F1-C980-4E11-A953-0A9B6E1A82E7}" sibTransId="{6B5E49EC-1FB2-4C6D-8748-D1133C90A63C}"/>
    <dgm:cxn modelId="{945AB786-4C1B-4BCA-959E-1F025BD99624}" type="presOf" srcId="{B7D59AAA-6419-4B9F-A93F-730740260C9D}" destId="{72DA13BF-8B7C-4A86-8FC6-567A80220F7A}" srcOrd="0" destOrd="0" presId="urn:microsoft.com/office/officeart/2005/8/layout/matrix1"/>
    <dgm:cxn modelId="{3212F396-8417-4786-B977-06324C6807E8}" srcId="{CBC3AFF6-C9C6-41D6-9C8D-F82165ADDC49}" destId="{6A81AE8B-95A9-4132-8AC9-BE5E28E2E946}" srcOrd="0" destOrd="0" parTransId="{F1E96C5B-6E5F-4F5F-B624-A2E49CDAB0C9}" sibTransId="{3444D86C-782B-40B6-8502-C96922BC0FDD}"/>
    <dgm:cxn modelId="{A5306240-CF92-4C83-91F6-C48255BBBD7D}" type="presOf" srcId="{84801E07-BABF-4DD7-B9AF-E0D46750AB61}" destId="{EFB318DF-C788-4E90-8907-45A4EDD2A2F4}" srcOrd="0" destOrd="0" presId="urn:microsoft.com/office/officeart/2005/8/layout/matrix1"/>
    <dgm:cxn modelId="{B6AEBC31-5CF5-46D2-93B2-6FD69CC6C8F5}" srcId="{6A81AE8B-95A9-4132-8AC9-BE5E28E2E946}" destId="{44BB582F-69A9-40B0-9D7E-A4C1AD5F09CF}" srcOrd="2" destOrd="0" parTransId="{42CF2E82-19F2-4B8D-9E30-6C1D68F8E8B4}" sibTransId="{3FC10168-ACC6-4AE7-A5BB-23ADD8B0F9F3}"/>
    <dgm:cxn modelId="{D83CE3D3-5A42-4C34-870F-8506C87486D6}" type="presOf" srcId="{B7D59AAA-6419-4B9F-A93F-730740260C9D}" destId="{FFB474D2-9E70-4F38-A9B7-AE38639BA268}" srcOrd="1" destOrd="0" presId="urn:microsoft.com/office/officeart/2005/8/layout/matrix1"/>
    <dgm:cxn modelId="{739D8882-B238-4B80-BEFD-762975AE1C6A}" type="presOf" srcId="{6A81AE8B-95A9-4132-8AC9-BE5E28E2E946}" destId="{79D1BFE4-6A02-4EC6-918B-5F582E52309F}" srcOrd="0" destOrd="0" presId="urn:microsoft.com/office/officeart/2005/8/layout/matrix1"/>
    <dgm:cxn modelId="{B3D75ABD-B8D9-4AFD-9B9C-F43F3BB1B110}" type="presOf" srcId="{20AEE283-FB11-459A-AD26-31623C47086F}" destId="{05EED425-1CFF-4640-8A6B-E81CC72512F7}" srcOrd="0" destOrd="0" presId="urn:microsoft.com/office/officeart/2005/8/layout/matrix1"/>
    <dgm:cxn modelId="{04198DA9-C7D1-4394-A332-C955CC4D04EC}" srcId="{6A81AE8B-95A9-4132-8AC9-BE5E28E2E946}" destId="{20AEE283-FB11-459A-AD26-31623C47086F}" srcOrd="1" destOrd="0" parTransId="{372164BC-5276-41F2-AF03-52B82304D7C9}" sibTransId="{22D65AAA-8DC3-4C47-853A-6984E7800C7A}"/>
    <dgm:cxn modelId="{608270D4-CC67-43ED-A9B0-544B86906B53}" type="presParOf" srcId="{7002D7DB-CA52-4A1F-AC65-4BB1E2B319D8}" destId="{DC4ED42C-E41B-4027-8988-3A1E8B0F3E36}" srcOrd="0" destOrd="0" presId="urn:microsoft.com/office/officeart/2005/8/layout/matrix1"/>
    <dgm:cxn modelId="{AC9B5CD4-CF36-45DF-AC9D-E13D5A195075}" type="presParOf" srcId="{DC4ED42C-E41B-4027-8988-3A1E8B0F3E36}" destId="{EFB318DF-C788-4E90-8907-45A4EDD2A2F4}" srcOrd="0" destOrd="0" presId="urn:microsoft.com/office/officeart/2005/8/layout/matrix1"/>
    <dgm:cxn modelId="{8688F245-40C9-4D0A-A89B-6420C4A16EB2}" type="presParOf" srcId="{DC4ED42C-E41B-4027-8988-3A1E8B0F3E36}" destId="{82D6C916-D7EE-46C3-90B5-716162F21F4F}" srcOrd="1" destOrd="0" presId="urn:microsoft.com/office/officeart/2005/8/layout/matrix1"/>
    <dgm:cxn modelId="{40AA6025-1278-4AE6-96D0-1A5424C9C9E8}" type="presParOf" srcId="{DC4ED42C-E41B-4027-8988-3A1E8B0F3E36}" destId="{05EED425-1CFF-4640-8A6B-E81CC72512F7}" srcOrd="2" destOrd="0" presId="urn:microsoft.com/office/officeart/2005/8/layout/matrix1"/>
    <dgm:cxn modelId="{5CCD7616-B0C6-4B97-9851-EF5DB1EE95CD}" type="presParOf" srcId="{DC4ED42C-E41B-4027-8988-3A1E8B0F3E36}" destId="{F5436A8C-BCDC-4E11-8CDC-E533CDDB6ED2}" srcOrd="3" destOrd="0" presId="urn:microsoft.com/office/officeart/2005/8/layout/matrix1"/>
    <dgm:cxn modelId="{23F07169-182C-48E8-89D5-82E0891B96CA}" type="presParOf" srcId="{DC4ED42C-E41B-4027-8988-3A1E8B0F3E36}" destId="{11C00A3E-6238-46A9-A757-D79F51A80231}" srcOrd="4" destOrd="0" presId="urn:microsoft.com/office/officeart/2005/8/layout/matrix1"/>
    <dgm:cxn modelId="{51D5CF9B-048F-4D56-93B9-AB979EF5668F}" type="presParOf" srcId="{DC4ED42C-E41B-4027-8988-3A1E8B0F3E36}" destId="{61995398-0B91-4BB3-8349-3F960CA690F4}" srcOrd="5" destOrd="0" presId="urn:microsoft.com/office/officeart/2005/8/layout/matrix1"/>
    <dgm:cxn modelId="{864D54FF-097C-43B6-B47E-FAC8C3A1A41E}" type="presParOf" srcId="{DC4ED42C-E41B-4027-8988-3A1E8B0F3E36}" destId="{72DA13BF-8B7C-4A86-8FC6-567A80220F7A}" srcOrd="6" destOrd="0" presId="urn:microsoft.com/office/officeart/2005/8/layout/matrix1"/>
    <dgm:cxn modelId="{2BAA1BAF-9965-4090-8041-927C0025311C}" type="presParOf" srcId="{DC4ED42C-E41B-4027-8988-3A1E8B0F3E36}" destId="{FFB474D2-9E70-4F38-A9B7-AE38639BA268}" srcOrd="7" destOrd="0" presId="urn:microsoft.com/office/officeart/2005/8/layout/matrix1"/>
    <dgm:cxn modelId="{DFE949E4-69B8-48CC-BEE7-22FE0FC35770}" type="presParOf" srcId="{7002D7DB-CA52-4A1F-AC65-4BB1E2B319D8}" destId="{79D1BFE4-6A02-4EC6-918B-5F582E52309F}"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D3ACE-189B-48AD-B5FB-7FD1DE4BFE71}">
      <dsp:nvSpPr>
        <dsp:cNvPr id="0" name=""/>
        <dsp:cNvSpPr/>
      </dsp:nvSpPr>
      <dsp:spPr>
        <a:xfrm rot="5400000">
          <a:off x="-125469" y="126564"/>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it-IT" sz="900" kern="1200" dirty="0"/>
            <a:t>16/10/2016</a:t>
          </a:r>
          <a:endParaRPr lang="it-IT" sz="950" kern="1200" dirty="0"/>
        </a:p>
      </dsp:txBody>
      <dsp:txXfrm rot="-5400000">
        <a:off x="1" y="293856"/>
        <a:ext cx="585524" cy="250939"/>
      </dsp:txXfrm>
    </dsp:sp>
    <dsp:sp modelId="{7BA11469-A8B4-49D5-B8C7-99762E01FD5E}">
      <dsp:nvSpPr>
        <dsp:cNvPr id="0" name=""/>
        <dsp:cNvSpPr/>
      </dsp:nvSpPr>
      <dsp:spPr>
        <a:xfrm rot="5400000">
          <a:off x="4182543" y="-3595923"/>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b="0" kern="1200" dirty="0"/>
            <a:t>Project Start</a:t>
          </a:r>
        </a:p>
      </dsp:txBody>
      <dsp:txXfrm rot="-5400000">
        <a:off x="585525" y="27636"/>
        <a:ext cx="7711197" cy="490619"/>
      </dsp:txXfrm>
    </dsp:sp>
    <dsp:sp modelId="{D44B307B-E3C4-4861-913D-E67E39E347E5}">
      <dsp:nvSpPr>
        <dsp:cNvPr id="0" name=""/>
        <dsp:cNvSpPr/>
      </dsp:nvSpPr>
      <dsp:spPr>
        <a:xfrm rot="5400000">
          <a:off x="-125469" y="864026"/>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9/11/2016</a:t>
          </a:r>
        </a:p>
      </dsp:txBody>
      <dsp:txXfrm rot="-5400000">
        <a:off x="1" y="1031318"/>
        <a:ext cx="585524" cy="250939"/>
      </dsp:txXfrm>
    </dsp:sp>
    <dsp:sp modelId="{C741A943-06C7-454B-A8E9-532C02514BE4}">
      <dsp:nvSpPr>
        <dsp:cNvPr id="0" name=""/>
        <dsp:cNvSpPr/>
      </dsp:nvSpPr>
      <dsp:spPr>
        <a:xfrm rot="5400000">
          <a:off x="4182543" y="-2858461"/>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RASDv1 Release</a:t>
          </a:r>
        </a:p>
      </dsp:txBody>
      <dsp:txXfrm rot="-5400000">
        <a:off x="585525" y="765098"/>
        <a:ext cx="7711197" cy="490619"/>
      </dsp:txXfrm>
    </dsp:sp>
    <dsp:sp modelId="{E064F783-2840-4860-95A0-D3501A8A87A6}">
      <dsp:nvSpPr>
        <dsp:cNvPr id="0" name=""/>
        <dsp:cNvSpPr/>
      </dsp:nvSpPr>
      <dsp:spPr>
        <a:xfrm rot="5400000">
          <a:off x="-125469" y="1601488"/>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5/12/2016</a:t>
          </a:r>
        </a:p>
      </dsp:txBody>
      <dsp:txXfrm rot="-5400000">
        <a:off x="1" y="1768780"/>
        <a:ext cx="585524" cy="250939"/>
      </dsp:txXfrm>
    </dsp:sp>
    <dsp:sp modelId="{A6C453CF-88B1-4299-AAD3-3652EAED0B34}">
      <dsp:nvSpPr>
        <dsp:cNvPr id="0" name=""/>
        <dsp:cNvSpPr/>
      </dsp:nvSpPr>
      <dsp:spPr>
        <a:xfrm rot="5400000">
          <a:off x="4182543" y="-2120999"/>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DDv1 Release</a:t>
          </a:r>
        </a:p>
      </dsp:txBody>
      <dsp:txXfrm rot="-5400000">
        <a:off x="585525" y="1502560"/>
        <a:ext cx="7711197" cy="490619"/>
      </dsp:txXfrm>
    </dsp:sp>
    <dsp:sp modelId="{4234FF52-0CB0-41D8-A732-E44B5BFAE490}">
      <dsp:nvSpPr>
        <dsp:cNvPr id="0" name=""/>
        <dsp:cNvSpPr/>
      </dsp:nvSpPr>
      <dsp:spPr>
        <a:xfrm rot="5400000">
          <a:off x="-125469" y="2338950"/>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22/5/2017</a:t>
          </a:r>
        </a:p>
      </dsp:txBody>
      <dsp:txXfrm rot="-5400000">
        <a:off x="1" y="2506242"/>
        <a:ext cx="585524" cy="250939"/>
      </dsp:txXfrm>
    </dsp:sp>
    <dsp:sp modelId="{EA8507BF-9EDF-4AC8-A1CB-B3042F23BD19}">
      <dsp:nvSpPr>
        <dsp:cNvPr id="0" name=""/>
        <dsp:cNvSpPr/>
      </dsp:nvSpPr>
      <dsp:spPr>
        <a:xfrm rot="5400000">
          <a:off x="4182543" y="-1383537"/>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a:t>
          </a:r>
          <a:r>
            <a:rPr lang="it-IT" sz="2400" kern="1200" dirty="0" err="1"/>
            <a:t>Demonstration</a:t>
          </a:r>
          <a:endParaRPr lang="it-IT" sz="2400" kern="1200" dirty="0"/>
        </a:p>
      </dsp:txBody>
      <dsp:txXfrm rot="-5400000">
        <a:off x="585525" y="2240022"/>
        <a:ext cx="7711197" cy="490619"/>
      </dsp:txXfrm>
    </dsp:sp>
    <dsp:sp modelId="{1E56D38A-0CA0-4581-BE80-2118E3EF6BC8}">
      <dsp:nvSpPr>
        <dsp:cNvPr id="0" name=""/>
        <dsp:cNvSpPr/>
      </dsp:nvSpPr>
      <dsp:spPr>
        <a:xfrm rot="5400000">
          <a:off x="-125469" y="3076412"/>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1/6/2017</a:t>
          </a:r>
        </a:p>
      </dsp:txBody>
      <dsp:txXfrm rot="-5400000">
        <a:off x="1" y="3243704"/>
        <a:ext cx="585524" cy="250939"/>
      </dsp:txXfrm>
    </dsp:sp>
    <dsp:sp modelId="{31F9E37F-0BE6-440A-B2CB-87E9A67ED0E3}">
      <dsp:nvSpPr>
        <dsp:cNvPr id="0" name=""/>
        <dsp:cNvSpPr/>
      </dsp:nvSpPr>
      <dsp:spPr>
        <a:xfrm rot="5400000">
          <a:off x="4182543" y="-646075"/>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Release v1</a:t>
          </a:r>
        </a:p>
      </dsp:txBody>
      <dsp:txXfrm rot="-5400000">
        <a:off x="585525" y="2977484"/>
        <a:ext cx="7711197" cy="490619"/>
      </dsp:txXfrm>
    </dsp:sp>
    <dsp:sp modelId="{0804DBD8-97F8-4D6B-97DF-CD09B52978C7}">
      <dsp:nvSpPr>
        <dsp:cNvPr id="0" name=""/>
        <dsp:cNvSpPr/>
      </dsp:nvSpPr>
      <dsp:spPr>
        <a:xfrm rot="5400000">
          <a:off x="-125469" y="3813874"/>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26/6/2017</a:t>
          </a:r>
        </a:p>
      </dsp:txBody>
      <dsp:txXfrm rot="-5400000">
        <a:off x="1" y="3981166"/>
        <a:ext cx="585524" cy="250939"/>
      </dsp:txXfrm>
    </dsp:sp>
    <dsp:sp modelId="{7E912746-52E7-4B32-996A-A1A57B84F4AB}">
      <dsp:nvSpPr>
        <dsp:cNvPr id="0" name=""/>
        <dsp:cNvSpPr/>
      </dsp:nvSpPr>
      <dsp:spPr>
        <a:xfrm rot="5400000">
          <a:off x="4182543" y="91386"/>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First Start</a:t>
          </a:r>
        </a:p>
      </dsp:txBody>
      <dsp:txXfrm rot="-5400000">
        <a:off x="585525" y="3714946"/>
        <a:ext cx="7711197" cy="490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318DF-C788-4E90-8907-45A4EDD2A2F4}">
      <dsp:nvSpPr>
        <dsp:cNvPr id="0" name=""/>
        <dsp:cNvSpPr/>
      </dsp:nvSpPr>
      <dsp:spPr>
        <a:xfrm rot="16200000">
          <a:off x="949325" y="-949325"/>
          <a:ext cx="2262981" cy="416163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Car Server Side</a:t>
          </a:r>
        </a:p>
      </dsp:txBody>
      <dsp:txXfrm rot="5400000">
        <a:off x="0" y="0"/>
        <a:ext cx="4161631" cy="1697236"/>
      </dsp:txXfrm>
    </dsp:sp>
    <dsp:sp modelId="{05EED425-1CFF-4640-8A6B-E81CC72512F7}">
      <dsp:nvSpPr>
        <dsp:cNvPr id="0" name=""/>
        <dsp:cNvSpPr/>
      </dsp:nvSpPr>
      <dsp:spPr>
        <a:xfrm>
          <a:off x="4161631" y="0"/>
          <a:ext cx="4161631" cy="226298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Car Client Side</a:t>
          </a:r>
        </a:p>
      </dsp:txBody>
      <dsp:txXfrm>
        <a:off x="4161631" y="0"/>
        <a:ext cx="4161631" cy="1697236"/>
      </dsp:txXfrm>
    </dsp:sp>
    <dsp:sp modelId="{11C00A3E-6238-46A9-A757-D79F51A80231}">
      <dsp:nvSpPr>
        <dsp:cNvPr id="0" name=""/>
        <dsp:cNvSpPr/>
      </dsp:nvSpPr>
      <dsp:spPr>
        <a:xfrm rot="10800000">
          <a:off x="0" y="2262981"/>
          <a:ext cx="4161631" cy="226298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Operator Server Side</a:t>
          </a:r>
        </a:p>
      </dsp:txBody>
      <dsp:txXfrm rot="10800000">
        <a:off x="0" y="2828726"/>
        <a:ext cx="4161631" cy="1697236"/>
      </dsp:txXfrm>
    </dsp:sp>
    <dsp:sp modelId="{72DA13BF-8B7C-4A86-8FC6-567A80220F7A}">
      <dsp:nvSpPr>
        <dsp:cNvPr id="0" name=""/>
        <dsp:cNvSpPr/>
      </dsp:nvSpPr>
      <dsp:spPr>
        <a:xfrm rot="5400000">
          <a:off x="5110956" y="1313656"/>
          <a:ext cx="2262981" cy="416163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User Mobile </a:t>
          </a:r>
          <a:r>
            <a:rPr lang="it-IT" sz="3000" kern="1200" dirty="0" err="1"/>
            <a:t>App</a:t>
          </a:r>
          <a:r>
            <a:rPr lang="it-IT" sz="3000" kern="1200" dirty="0"/>
            <a:t> –</a:t>
          </a:r>
          <a:br>
            <a:rPr lang="it-IT" sz="3000" kern="1200" dirty="0"/>
          </a:br>
          <a:r>
            <a:rPr lang="it-IT" sz="3000" kern="1200" dirty="0"/>
            <a:t> Web </a:t>
          </a:r>
          <a:r>
            <a:rPr lang="it-IT" sz="3000" kern="1200" dirty="0" err="1"/>
            <a:t>Browsing</a:t>
          </a:r>
          <a:r>
            <a:rPr lang="it-IT" sz="3000" kern="1200" dirty="0"/>
            <a:t> </a:t>
          </a:r>
          <a:r>
            <a:rPr lang="it-IT" sz="3000" kern="1200" dirty="0" err="1"/>
            <a:t>Pages</a:t>
          </a:r>
          <a:r>
            <a:rPr lang="it-IT" sz="3000" kern="1200" dirty="0"/>
            <a:t> Server Side</a:t>
          </a:r>
        </a:p>
      </dsp:txBody>
      <dsp:txXfrm rot="-5400000">
        <a:off x="4161632" y="2828726"/>
        <a:ext cx="4161631" cy="1697236"/>
      </dsp:txXfrm>
    </dsp:sp>
    <dsp:sp modelId="{79D1BFE4-6A02-4EC6-918B-5F582E52309F}">
      <dsp:nvSpPr>
        <dsp:cNvPr id="0" name=""/>
        <dsp:cNvSpPr/>
      </dsp:nvSpPr>
      <dsp:spPr>
        <a:xfrm>
          <a:off x="2913142" y="1697236"/>
          <a:ext cx="2496978" cy="1131490"/>
        </a:xfrm>
        <a:prstGeom prst="roundRect">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dirty="0"/>
            <a:t>Bottom-up</a:t>
          </a:r>
        </a:p>
      </dsp:txBody>
      <dsp:txXfrm>
        <a:off x="2968377" y="1752471"/>
        <a:ext cx="2386508" cy="102102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0F6A6D-A442-4B21-AE87-9005EB8F19B9}" type="datetimeFigureOut">
              <a:rPr lang="it-IT" smtClean="0"/>
              <a:t>21/02/2017</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dirty="0"/>
              <a:t>ciao</a:t>
            </a:r>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D124C-89F4-48C3-B6F9-6AE876B8967B}" type="slidenum">
              <a:rPr lang="it-IT" smtClean="0"/>
              <a:t>‹#›</a:t>
            </a:fld>
            <a:endParaRPr lang="it-IT" dirty="0"/>
          </a:p>
        </p:txBody>
      </p:sp>
    </p:spTree>
    <p:extLst>
      <p:ext uri="{BB962C8B-B14F-4D97-AF65-F5344CB8AC3E}">
        <p14:creationId xmlns:p14="http://schemas.microsoft.com/office/powerpoint/2010/main" val="12695195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BBC-678A-42D0-AE06-2586C4B7D8D7}" type="datetimeFigureOut">
              <a:rPr lang="it-IT" smtClean="0"/>
              <a:t>21/02/2017</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dirty="0"/>
              <a:t>ciao</a:t>
            </a: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403DE-7016-4B99-AAD2-7C69D9F2BBEF}" type="slidenum">
              <a:rPr lang="it-IT" smtClean="0"/>
              <a:t>‹#›</a:t>
            </a:fld>
            <a:endParaRPr lang="it-IT" dirty="0"/>
          </a:p>
        </p:txBody>
      </p:sp>
    </p:spTree>
    <p:extLst>
      <p:ext uri="{BB962C8B-B14F-4D97-AF65-F5344CB8AC3E}">
        <p14:creationId xmlns:p14="http://schemas.microsoft.com/office/powerpoint/2010/main" val="37220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dirty="0"/>
              <a:t>ciao</a:t>
            </a:r>
          </a:p>
        </p:txBody>
      </p:sp>
      <p:sp>
        <p:nvSpPr>
          <p:cNvPr id="5" name="Segnaposto numero diapositiva 4"/>
          <p:cNvSpPr>
            <a:spLocks noGrp="1"/>
          </p:cNvSpPr>
          <p:nvPr>
            <p:ph type="sldNum" sz="quarter" idx="11"/>
          </p:nvPr>
        </p:nvSpPr>
        <p:spPr/>
        <p:txBody>
          <a:bodyPr/>
          <a:lstStyle/>
          <a:p>
            <a:fld id="{801403DE-7016-4B99-AAD2-7C69D9F2BBEF}" type="slidenum">
              <a:rPr lang="it-IT" smtClean="0"/>
              <a:t>1</a:t>
            </a:fld>
            <a:endParaRPr lang="it-IT" dirty="0"/>
          </a:p>
        </p:txBody>
      </p:sp>
    </p:spTree>
    <p:extLst>
      <p:ext uri="{BB962C8B-B14F-4D97-AF65-F5344CB8AC3E}">
        <p14:creationId xmlns:p14="http://schemas.microsoft.com/office/powerpoint/2010/main" val="1750065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16</a:t>
            </a:fld>
            <a:endParaRPr lang="it-IT" dirty="0"/>
          </a:p>
        </p:txBody>
      </p:sp>
    </p:spTree>
    <p:extLst>
      <p:ext uri="{BB962C8B-B14F-4D97-AF65-F5344CB8AC3E}">
        <p14:creationId xmlns:p14="http://schemas.microsoft.com/office/powerpoint/2010/main" val="1509198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ci dovessero essere ritardi non si assumono comunque altre persone perché porterebbe ad ulteriori ritardi</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17</a:t>
            </a:fld>
            <a:endParaRPr lang="it-IT" dirty="0"/>
          </a:p>
        </p:txBody>
      </p:sp>
    </p:spTree>
    <p:extLst>
      <p:ext uri="{BB962C8B-B14F-4D97-AF65-F5344CB8AC3E}">
        <p14:creationId xmlns:p14="http://schemas.microsoft.com/office/powerpoint/2010/main" val="645728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My name is Giuseppe and I’m going to present to you PowerEnJoy’s design of the software architecture.</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18</a:t>
            </a:fld>
            <a:endParaRPr lang="it-IT" dirty="0"/>
          </a:p>
        </p:txBody>
      </p:sp>
    </p:spTree>
    <p:extLst>
      <p:ext uri="{BB962C8B-B14F-4D97-AF65-F5344CB8AC3E}">
        <p14:creationId xmlns:p14="http://schemas.microsoft.com/office/powerpoint/2010/main" val="728409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the high level architecture concept for our system. We can notice that there is a Client/Server decomposition. Starting from the top of the slide we have the core system intranet. Inside the core system intranet there is an Application Server for managing the business logic for client’s requests, and a Web Server for generating web pages. Going further inside the back-end Server side’s architecture, we have a Database Server responsible for data management, and then the physical database storage with a backup storage.</a:t>
            </a:r>
          </a:p>
          <a:p>
            <a:r>
              <a:rPr lang="en-US" sz="1200" kern="1200" dirty="0">
                <a:solidFill>
                  <a:schemeClr val="tx1"/>
                </a:solidFill>
                <a:effectLst/>
                <a:latin typeface="+mn-lt"/>
                <a:ea typeface="+mn-ea"/>
                <a:cs typeface="+mn-cs"/>
              </a:rPr>
              <a:t>Operator clients are physically located inside the net of the server and they are assumed to be part of the core system.</a:t>
            </a:r>
          </a:p>
          <a:p>
            <a:r>
              <a:rPr lang="en-US" sz="1200" kern="1200" dirty="0">
                <a:solidFill>
                  <a:schemeClr val="tx1"/>
                </a:solidFill>
                <a:effectLst/>
                <a:latin typeface="+mn-lt"/>
                <a:ea typeface="+mn-ea"/>
                <a:cs typeface="+mn-cs"/>
              </a:rPr>
              <a:t>Exiting the core system intranet, we have a Proxy Server in a Demilitarized zone that acts as the front-end for the core system. It dispatches both incoming and outgoing requests. Since it is a front-end server, it is more prone to attacks, and hence we have two different kind of firewalls to protect it.</a:t>
            </a:r>
          </a:p>
          <a:p>
            <a:r>
              <a:rPr lang="en-US" sz="1200" kern="1200" dirty="0">
                <a:solidFill>
                  <a:schemeClr val="tx1"/>
                </a:solidFill>
                <a:effectLst/>
                <a:latin typeface="+mn-lt"/>
                <a:ea typeface="+mn-ea"/>
                <a:cs typeface="+mn-cs"/>
              </a:rPr>
              <a:t>System clients are located differently from the core system. However, there is the necessity to have them logically inside the core system. For this reason, we have thought of an extranet (Virtual Private Network), which is connected to the core system through the Internet.</a:t>
            </a:r>
          </a:p>
          <a:p>
            <a:r>
              <a:rPr lang="en-US" sz="1200" kern="1200" dirty="0">
                <a:solidFill>
                  <a:schemeClr val="tx1"/>
                </a:solidFill>
                <a:effectLst/>
                <a:latin typeface="+mn-lt"/>
                <a:ea typeface="+mn-ea"/>
                <a:cs typeface="+mn-cs"/>
              </a:rPr>
              <a:t>Finally, we have customer clients, which access the system features through the Internet.</a:t>
            </a:r>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19</a:t>
            </a:fld>
            <a:endParaRPr lang="it-IT" dirty="0"/>
          </a:p>
        </p:txBody>
      </p:sp>
    </p:spTree>
    <p:extLst>
      <p:ext uri="{BB962C8B-B14F-4D97-AF65-F5344CB8AC3E}">
        <p14:creationId xmlns:p14="http://schemas.microsoft.com/office/powerpoint/2010/main" val="313351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Availability: concerns system up time (considering also the too much long time to repair) in an interval (</a:t>
            </a:r>
            <a:r>
              <a:rPr lang="en-US" sz="1200" b="0" i="0" u="none" strike="noStrike" kern="1200" baseline="0" dirty="0">
                <a:solidFill>
                  <a:schemeClr val="tx1"/>
                </a:solidFill>
                <a:latin typeface="+mn-lt"/>
                <a:ea typeface="+mn-ea"/>
                <a:cs typeface="+mn-cs"/>
              </a:rPr>
              <a:t>The probability that a component is</a:t>
            </a:r>
          </a:p>
          <a:p>
            <a:r>
              <a:rPr lang="en-US" sz="1200" b="0" i="0" u="none" strike="noStrike" kern="1200" baseline="0" dirty="0">
                <a:solidFill>
                  <a:schemeClr val="tx1"/>
                </a:solidFill>
                <a:latin typeface="+mn-lt"/>
                <a:ea typeface="+mn-ea"/>
                <a:cs typeface="+mn-cs"/>
              </a:rPr>
              <a:t>working properly at time </a:t>
            </a:r>
            <a:r>
              <a:rPr lang="en-US" sz="1200" b="0" i="1" u="none" strike="noStrike" kern="1200" baseline="0" dirty="0">
                <a:solidFill>
                  <a:schemeClr val="tx1"/>
                </a:solidFill>
                <a:latin typeface="+mn-lt"/>
                <a:ea typeface="+mn-ea"/>
                <a:cs typeface="+mn-cs"/>
              </a:rPr>
              <a:t>t</a:t>
            </a:r>
            <a:r>
              <a:rPr lang="it-IT" sz="1200" b="0" i="1" u="none" strike="noStrike" kern="1200" baseline="0" dirty="0">
                <a:solidFill>
                  <a:schemeClr val="tx1"/>
                </a:solidFill>
                <a:latin typeface="+mn-lt"/>
                <a:ea typeface="+mn-ea"/>
                <a:cs typeface="+mn-cs"/>
              </a:rPr>
              <a:t>)</a:t>
            </a:r>
            <a:endParaRPr lang="en-US" baseline="0" dirty="0"/>
          </a:p>
          <a:p>
            <a:r>
              <a:rPr lang="en-US" dirty="0"/>
              <a:t>Reliability:</a:t>
            </a:r>
            <a:r>
              <a:rPr lang="en-US" baseline="0" dirty="0"/>
              <a:t> concerns a failure event in an interval (</a:t>
            </a:r>
            <a:r>
              <a:rPr lang="en-US" sz="1200" b="0" i="0" u="none" strike="noStrike" kern="1200" baseline="0" dirty="0">
                <a:solidFill>
                  <a:schemeClr val="tx1"/>
                </a:solidFill>
                <a:latin typeface="+mn-lt"/>
                <a:ea typeface="+mn-ea"/>
                <a:cs typeface="+mn-cs"/>
              </a:rPr>
              <a:t>The probability that a component has always been working properly during a time interval (0,</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a:t>
            </a:r>
            <a:endParaRPr lang="en-US" baseline="0" dirty="0"/>
          </a:p>
          <a:p>
            <a:r>
              <a:rPr lang="en-US" baseline="0" dirty="0"/>
              <a:t>Robustness: continuing running even though there are errors</a:t>
            </a:r>
          </a:p>
          <a:p>
            <a:endParaRPr lang="it-IT" baseline="0" dirty="0"/>
          </a:p>
          <a:p>
            <a:r>
              <a:rPr lang="en-US" sz="1200" kern="1200" dirty="0">
                <a:solidFill>
                  <a:schemeClr val="tx1"/>
                </a:solidFill>
                <a:effectLst/>
                <a:latin typeface="+mn-lt"/>
                <a:ea typeface="+mn-ea"/>
                <a:cs typeface="+mn-cs"/>
              </a:rPr>
              <a:t>As pointed out in the high level architecture concept, we have a Client/Server decomposition.</a:t>
            </a:r>
          </a:p>
          <a:p>
            <a:r>
              <a:rPr lang="en-US" sz="1200" kern="1200" dirty="0">
                <a:solidFill>
                  <a:schemeClr val="tx1"/>
                </a:solidFill>
                <a:effectLst/>
                <a:latin typeface="+mn-lt"/>
                <a:ea typeface="+mn-ea"/>
                <a:cs typeface="+mn-cs"/>
              </a:rPr>
              <a:t>This architectural pattern allows us to gain some interesting nonfunctional requirements, such as availability, reliability, robustness and maintainability. In fact, there will be a team that will monitor the behavior of the system core features, and will both recover the system in case of failure and look for pathological issues that affect the system. Fixes to the server side will reflect on the entire system.</a:t>
            </a:r>
          </a:p>
          <a:p>
            <a:r>
              <a:rPr lang="en-US" sz="1200" kern="1200" dirty="0">
                <a:solidFill>
                  <a:schemeClr val="tx1"/>
                </a:solidFill>
                <a:effectLst/>
                <a:latin typeface="+mn-lt"/>
                <a:ea typeface="+mn-ea"/>
                <a:cs typeface="+mn-cs"/>
              </a:rPr>
              <a:t>Client/Server guarantees more secure infrastructure as all sensitive data is stored in the back-end and is accessible only via special authorizations.</a:t>
            </a:r>
          </a:p>
          <a:p>
            <a:r>
              <a:rPr lang="en-US" sz="1200" kern="1200" dirty="0">
                <a:solidFill>
                  <a:schemeClr val="tx1"/>
                </a:solidFill>
                <a:effectLst/>
                <a:latin typeface="+mn-lt"/>
                <a:ea typeface="+mn-ea"/>
                <a:cs typeface="+mn-cs"/>
              </a:rPr>
              <a:t>Horizontal scalability is achieved just adding more server machines since the Proxy Server has the function of load balancer.</a:t>
            </a:r>
          </a:p>
          <a:p>
            <a:r>
              <a:rPr lang="en-US" sz="1200" kern="1200" dirty="0">
                <a:solidFill>
                  <a:schemeClr val="tx1"/>
                </a:solidFill>
                <a:effectLst/>
                <a:latin typeface="+mn-lt"/>
                <a:ea typeface="+mn-ea"/>
                <a:cs typeface="+mn-cs"/>
              </a:rPr>
              <a:t>Recovery from disasters is possible since all data is replicated in a different place.</a:t>
            </a:r>
          </a:p>
          <a:p>
            <a:r>
              <a:rPr lang="en-US" sz="1200" kern="1200" dirty="0">
                <a:solidFill>
                  <a:schemeClr val="tx1"/>
                </a:solidFill>
                <a:effectLst/>
                <a:latin typeface="+mn-lt"/>
                <a:ea typeface="+mn-ea"/>
                <a:cs typeface="+mn-cs"/>
              </a:rPr>
              <a:t>Client software is made portable in order to “write once, run everywhere”, which is BTW the famous Java slogan.</a:t>
            </a:r>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20</a:t>
            </a:fld>
            <a:endParaRPr lang="it-IT" dirty="0"/>
          </a:p>
        </p:txBody>
      </p:sp>
    </p:spTree>
    <p:extLst>
      <p:ext uri="{BB962C8B-B14F-4D97-AF65-F5344CB8AC3E}">
        <p14:creationId xmlns:p14="http://schemas.microsoft.com/office/powerpoint/2010/main" val="1619870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used for a subpart of our system the Publisher/Subscriber architecture pattern. In particular, for broadcast dispatch of notifications to operators. Indeed, notification dispatcher has to be considered as publisher and operators, once logged in, are the subscribers.</a:t>
            </a:r>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21</a:t>
            </a:fld>
            <a:endParaRPr lang="it-IT" dirty="0"/>
          </a:p>
        </p:txBody>
      </p:sp>
    </p:spTree>
    <p:extLst>
      <p:ext uri="{BB962C8B-B14F-4D97-AF65-F5344CB8AC3E}">
        <p14:creationId xmlns:p14="http://schemas.microsoft.com/office/powerpoint/2010/main" val="61364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Approcci utilizzati: partendo da questo component abbiamo utilizzato un approccio top-down per evidenziare i </a:t>
            </a:r>
            <a:r>
              <a:rPr lang="it-IT" dirty="0" err="1"/>
              <a:t>main</a:t>
            </a:r>
            <a:r>
              <a:rPr lang="it-IT" dirty="0"/>
              <a:t> component di ogni elemento. Una volta evidenziati i </a:t>
            </a:r>
            <a:r>
              <a:rPr lang="it-IT" dirty="0" err="1"/>
              <a:t>main</a:t>
            </a:r>
            <a:r>
              <a:rPr lang="it-IT" dirty="0"/>
              <a:t> component abbiamo utilizzato un approccio a sandwich.</a:t>
            </a:r>
          </a:p>
          <a:p>
            <a:endParaRPr lang="it-IT" dirty="0"/>
          </a:p>
          <a:p>
            <a:r>
              <a:rPr lang="en-US" sz="1200" kern="1200" dirty="0">
                <a:solidFill>
                  <a:schemeClr val="tx1"/>
                </a:solidFill>
                <a:effectLst/>
                <a:latin typeface="+mn-lt"/>
                <a:ea typeface="+mn-ea"/>
                <a:cs typeface="+mn-cs"/>
              </a:rPr>
              <a:t>Here, we have the high level component view for our system. Please notice that in the bottom of the scheme all external components and how they interface with the server main component.</a:t>
            </a:r>
          </a:p>
          <a:p>
            <a:r>
              <a:rPr lang="en-US" sz="1200" kern="1200" dirty="0">
                <a:solidFill>
                  <a:schemeClr val="tx1"/>
                </a:solidFill>
                <a:effectLst/>
                <a:latin typeface="+mn-lt"/>
                <a:ea typeface="+mn-ea"/>
                <a:cs typeface="+mn-cs"/>
              </a:rPr>
              <a:t>Then, we have cars with interfaces for managing both incoming commands and outgoing requests or sensor data.</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22</a:t>
            </a:fld>
            <a:endParaRPr lang="it-IT" dirty="0"/>
          </a:p>
        </p:txBody>
      </p:sp>
    </p:spTree>
    <p:extLst>
      <p:ext uri="{BB962C8B-B14F-4D97-AF65-F5344CB8AC3E}">
        <p14:creationId xmlns:p14="http://schemas.microsoft.com/office/powerpoint/2010/main" val="2489892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It is important to highlight the possibility for clients to interface with the server following two possible paths. One regards the web browsing pages, which interact with the Web Tier and then, eventually the Web Tier uses business logic of the Business Tier. The other concerns the possibility of directly interfacing with the Business Tier if the client runs an application.</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23</a:t>
            </a:fld>
            <a:endParaRPr lang="it-IT" dirty="0"/>
          </a:p>
        </p:txBody>
      </p:sp>
    </p:spTree>
    <p:extLst>
      <p:ext uri="{BB962C8B-B14F-4D97-AF65-F5344CB8AC3E}">
        <p14:creationId xmlns:p14="http://schemas.microsoft.com/office/powerpoint/2010/main" val="3610071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presented two of the main mockups in which we can highlight the possibility for the driver to constantly check for the current bill and the battery level using the Car Screen.</a:t>
            </a:r>
          </a:p>
          <a:p>
            <a:r>
              <a:rPr lang="en-US" sz="1200" kern="1200" dirty="0">
                <a:solidFill>
                  <a:schemeClr val="tx1"/>
                </a:solidFill>
                <a:effectLst/>
                <a:latin typeface="+mn-lt"/>
                <a:ea typeface="+mn-ea"/>
                <a:cs typeface="+mn-cs"/>
              </a:rPr>
              <a:t>In the mobile app we have, for instance, the possibility to navigate to a car or consult last invoices.</a:t>
            </a:r>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24</a:t>
            </a:fld>
            <a:endParaRPr lang="it-IT" dirty="0"/>
          </a:p>
        </p:txBody>
      </p:sp>
    </p:spTree>
    <p:extLst>
      <p:ext uri="{BB962C8B-B14F-4D97-AF65-F5344CB8AC3E}">
        <p14:creationId xmlns:p14="http://schemas.microsoft.com/office/powerpoint/2010/main" val="3178189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25</a:t>
            </a:fld>
            <a:endParaRPr lang="it-IT" dirty="0"/>
          </a:p>
        </p:txBody>
      </p:sp>
    </p:spTree>
    <p:extLst>
      <p:ext uri="{BB962C8B-B14F-4D97-AF65-F5344CB8AC3E}">
        <p14:creationId xmlns:p14="http://schemas.microsoft.com/office/powerpoint/2010/main" val="288926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3</a:t>
            </a:fld>
            <a:endParaRPr lang="it-IT" dirty="0"/>
          </a:p>
        </p:txBody>
      </p:sp>
    </p:spTree>
    <p:extLst>
      <p:ext uri="{BB962C8B-B14F-4D97-AF65-F5344CB8AC3E}">
        <p14:creationId xmlns:p14="http://schemas.microsoft.com/office/powerpoint/2010/main" val="124135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26</a:t>
            </a:fld>
            <a:endParaRPr lang="it-IT" dirty="0"/>
          </a:p>
        </p:txBody>
      </p:sp>
    </p:spTree>
    <p:extLst>
      <p:ext uri="{BB962C8B-B14F-4D97-AF65-F5344CB8AC3E}">
        <p14:creationId xmlns:p14="http://schemas.microsoft.com/office/powerpoint/2010/main" val="4109620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drivers (</a:t>
            </a:r>
            <a:r>
              <a:rPr lang="it-IT" dirty="0" err="1"/>
              <a:t>scaffolding</a:t>
            </a:r>
            <a:r>
              <a:rPr lang="it-IT" dirty="0"/>
              <a:t>) e degli </a:t>
            </a:r>
            <a:r>
              <a:rPr lang="it-IT" dirty="0" err="1"/>
              <a:t>stub</a:t>
            </a:r>
            <a:r>
              <a:rPr lang="it-IT" dirty="0"/>
              <a:t> (</a:t>
            </a:r>
            <a:r>
              <a:rPr lang="it-IT" dirty="0" err="1"/>
              <a:t>external</a:t>
            </a:r>
            <a:r>
              <a:rPr lang="it-IT" dirty="0"/>
              <a:t> API and data in database). Inoltre parlare del significato delle frecce. Sono stati usati dei casi di test significati per ciascuna istanza del problema </a:t>
            </a:r>
            <a:r>
              <a:rPr lang="it-IT" dirty="0" err="1"/>
              <a:t>at-hand</a:t>
            </a:r>
            <a:r>
              <a:rPr lang="it-IT" dirty="0"/>
              <a:t>, in particolare ponendo il fuoco casi di test limite</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27</a:t>
            </a:fld>
            <a:endParaRPr lang="it-IT" dirty="0"/>
          </a:p>
        </p:txBody>
      </p:sp>
    </p:spTree>
    <p:extLst>
      <p:ext uri="{BB962C8B-B14F-4D97-AF65-F5344CB8AC3E}">
        <p14:creationId xmlns:p14="http://schemas.microsoft.com/office/powerpoint/2010/main" val="202314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4</a:t>
            </a:fld>
            <a:endParaRPr lang="it-IT" dirty="0"/>
          </a:p>
        </p:txBody>
      </p:sp>
    </p:spTree>
    <p:extLst>
      <p:ext uri="{BB962C8B-B14F-4D97-AF65-F5344CB8AC3E}">
        <p14:creationId xmlns:p14="http://schemas.microsoft.com/office/powerpoint/2010/main" val="52255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5</a:t>
            </a:fld>
            <a:endParaRPr lang="it-IT" dirty="0"/>
          </a:p>
        </p:txBody>
      </p:sp>
    </p:spTree>
    <p:extLst>
      <p:ext uri="{BB962C8B-B14F-4D97-AF65-F5344CB8AC3E}">
        <p14:creationId xmlns:p14="http://schemas.microsoft.com/office/powerpoint/2010/main" val="23135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10</a:t>
            </a:fld>
            <a:endParaRPr lang="it-IT" dirty="0"/>
          </a:p>
        </p:txBody>
      </p:sp>
    </p:spTree>
    <p:extLst>
      <p:ext uri="{BB962C8B-B14F-4D97-AF65-F5344CB8AC3E}">
        <p14:creationId xmlns:p14="http://schemas.microsoft.com/office/powerpoint/2010/main" val="39156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11</a:t>
            </a:fld>
            <a:endParaRPr lang="it-IT" dirty="0"/>
          </a:p>
        </p:txBody>
      </p:sp>
    </p:spTree>
    <p:extLst>
      <p:ext uri="{BB962C8B-B14F-4D97-AF65-F5344CB8AC3E}">
        <p14:creationId xmlns:p14="http://schemas.microsoft.com/office/powerpoint/2010/main" val="143913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12</a:t>
            </a:fld>
            <a:endParaRPr lang="it-IT" dirty="0"/>
          </a:p>
        </p:txBody>
      </p:sp>
    </p:spTree>
    <p:extLst>
      <p:ext uri="{BB962C8B-B14F-4D97-AF65-F5344CB8AC3E}">
        <p14:creationId xmlns:p14="http://schemas.microsoft.com/office/powerpoint/2010/main" val="3340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13</a:t>
            </a:fld>
            <a:endParaRPr lang="it-IT" dirty="0"/>
          </a:p>
        </p:txBody>
      </p:sp>
    </p:spTree>
    <p:extLst>
      <p:ext uri="{BB962C8B-B14F-4D97-AF65-F5344CB8AC3E}">
        <p14:creationId xmlns:p14="http://schemas.microsoft.com/office/powerpoint/2010/main" val="984824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Abbiamo considerato l’</a:t>
            </a:r>
            <a:r>
              <a:rPr lang="it-IT" dirty="0" err="1"/>
              <a:t>effort</a:t>
            </a:r>
            <a:r>
              <a:rPr lang="it-IT" dirty="0"/>
              <a:t> AVERAGE (25.3 </a:t>
            </a:r>
            <a:r>
              <a:rPr lang="it-IT" dirty="0" err="1"/>
              <a:t>person-month</a:t>
            </a:r>
            <a:r>
              <a:rPr lang="it-IT" dirty="0"/>
              <a:t>) e quindi abbiamo diviso per 3 il valore dei mesi dati da COCOMO</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15</a:t>
            </a:fld>
            <a:endParaRPr lang="it-IT" dirty="0"/>
          </a:p>
        </p:txBody>
      </p:sp>
    </p:spTree>
    <p:extLst>
      <p:ext uri="{BB962C8B-B14F-4D97-AF65-F5344CB8AC3E}">
        <p14:creationId xmlns:p14="http://schemas.microsoft.com/office/powerpoint/2010/main" val="3607670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 name="Titolo 1"/>
          <p:cNvSpPr>
            <a:spLocks noGrp="1"/>
          </p:cNvSpPr>
          <p:nvPr>
            <p:ph type="title"/>
          </p:nvPr>
        </p:nvSpPr>
        <p:spPr/>
        <p:txBody>
          <a:bodyPr/>
          <a:lstStyle>
            <a:lvl1pPr algn="ctr">
              <a:defRPr/>
            </a:lvl1pPr>
          </a:lstStyle>
          <a:p>
            <a:r>
              <a:rPr lang="it-IT" dirty="0"/>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0" name="CasellaDiTesto 129"/>
          <p:cNvSpPr txBox="1"/>
          <p:nvPr userDrawn="1"/>
        </p:nvSpPr>
        <p:spPr>
          <a:xfrm>
            <a:off x="157778" y="6363505"/>
            <a:ext cx="4413388" cy="276999"/>
          </a:xfrm>
          <a:prstGeom prst="rect">
            <a:avLst/>
          </a:prstGeom>
          <a:noFill/>
        </p:spPr>
        <p:txBody>
          <a:bodyPr wrap="none" rtlCol="0">
            <a:spAutoFit/>
          </a:bodyPr>
          <a:lstStyle/>
          <a:p>
            <a:r>
              <a:rPr lang="it-IT" sz="1200" b="1" baseline="0" dirty="0">
                <a:solidFill>
                  <a:srgbClr val="FFFFFF"/>
                </a:solidFill>
                <a:latin typeface="Arial"/>
                <a:cs typeface="Arial"/>
              </a:rPr>
              <a:t>Lo Bianco Riccardo, Manzoni Mirco, Mascellaro Giuseppe</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dirty="0"/>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dirty="0"/>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dirty="0"/>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lnSpcReduction="1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Software </a:t>
            </a:r>
            <a:r>
              <a:rPr lang="it-IT" dirty="0" err="1"/>
              <a:t>Engineering</a:t>
            </a:r>
            <a:r>
              <a:rPr lang="it-IT" dirty="0"/>
              <a:t> 2</a:t>
            </a:r>
          </a:p>
          <a:p>
            <a:pPr algn="ctr"/>
            <a:r>
              <a:rPr lang="it-IT" sz="2400" dirty="0" err="1"/>
              <a:t>PowerEnJoy</a:t>
            </a:r>
            <a:r>
              <a:rPr lang="it-IT" sz="2400" dirty="0"/>
              <a:t> Project</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dirty="0">
                <a:solidFill>
                  <a:schemeClr val="bg1"/>
                </a:solidFill>
              </a:rPr>
              <a:t>Lo Bianco Riccardo, Manzoni Mirco, Mascellaro Giuseppe</a:t>
            </a:r>
          </a:p>
          <a:p>
            <a:pPr algn="ctr"/>
            <a:r>
              <a:rPr lang="it-IT" dirty="0">
                <a:solidFill>
                  <a:schemeClr val="bg1"/>
                </a:solidFill>
              </a:rPr>
              <a:t>A.A. 2016/2017</a:t>
            </a:r>
          </a:p>
          <a:p>
            <a:pPr algn="ctr"/>
            <a:r>
              <a:rPr lang="it-IT" dirty="0">
                <a:solidFill>
                  <a:schemeClr val="bg1"/>
                </a:solidFill>
              </a:rPr>
              <a:t>Professor Di Nitto Elisabetta</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it-IT" dirty="0"/>
            </a:br>
            <a:r>
              <a:rPr lang="it-IT" dirty="0"/>
              <a:t>Use Case: start ride (2)</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26231435"/>
              </p:ext>
            </p:extLst>
          </p:nvPr>
        </p:nvGraphicFramePr>
        <p:xfrm>
          <a:off x="457200" y="1600200"/>
          <a:ext cx="8323264" cy="3749040"/>
        </p:xfrm>
        <a:graphic>
          <a:graphicData uri="http://schemas.openxmlformats.org/drawingml/2006/table">
            <a:tbl>
              <a:tblPr firstRow="1" bandRow="1">
                <a:tableStyleId>{D7AC3CCA-C797-4891-BE02-D94E43425B78}</a:tableStyleId>
              </a:tblPr>
              <a:tblGrid>
                <a:gridCol w="2095500">
                  <a:extLst>
                    <a:ext uri="{9D8B030D-6E8A-4147-A177-3AD203B41FA5}">
                      <a16:colId xmlns:a16="http://schemas.microsoft.com/office/drawing/2014/main" val="2888399391"/>
                    </a:ext>
                  </a:extLst>
                </a:gridCol>
                <a:gridCol w="6227764">
                  <a:extLst>
                    <a:ext uri="{9D8B030D-6E8A-4147-A177-3AD203B41FA5}">
                      <a16:colId xmlns:a16="http://schemas.microsoft.com/office/drawing/2014/main" val="3258779979"/>
                    </a:ext>
                  </a:extLst>
                </a:gridCol>
              </a:tblGrid>
              <a:tr h="370840">
                <a:tc>
                  <a:txBody>
                    <a:bodyPr/>
                    <a:lstStyle/>
                    <a:p>
                      <a:r>
                        <a:rPr lang="it-IT" dirty="0" err="1"/>
                        <a:t>Exception</a:t>
                      </a:r>
                      <a:endParaRPr lang="en-US" dirty="0"/>
                    </a:p>
                  </a:txBody>
                  <a:tcPr/>
                </a:tc>
                <a:tc>
                  <a:txBody>
                    <a:bodyPr/>
                    <a:lstStyle/>
                    <a:p>
                      <a:pPr marL="342900" indent="-342900">
                        <a:buFont typeface="+mj-lt"/>
                        <a:buAutoNum type="alphaLcParenR"/>
                      </a:pPr>
                      <a:r>
                        <a:rPr lang="en-US" sz="1800" b="0" u="none" strike="noStrike" kern="1200" baseline="0" dirty="0"/>
                        <a:t>The </a:t>
                      </a:r>
                      <a:r>
                        <a:rPr lang="en-US" sz="1800" b="1" u="none" strike="noStrike" kern="1200" baseline="0" dirty="0"/>
                        <a:t>user is too far </a:t>
                      </a:r>
                      <a:r>
                        <a:rPr lang="en-US" sz="1800" b="0" u="none" strike="noStrike" kern="1200" baseline="0" dirty="0"/>
                        <a:t>from the car.</a:t>
                      </a:r>
                    </a:p>
                    <a:p>
                      <a:pPr marL="342900" indent="-342900">
                        <a:buFont typeface="+mj-lt"/>
                        <a:buAutoNum type="alphaLcParenR"/>
                      </a:pPr>
                      <a:r>
                        <a:rPr lang="en-US" sz="1800" b="0" u="none" strike="noStrike" kern="1200" baseline="0" dirty="0"/>
                        <a:t>A </a:t>
                      </a:r>
                      <a:r>
                        <a:rPr lang="en-US" sz="1800" b="1" u="none" strike="noStrike" kern="1200" baseline="0" dirty="0"/>
                        <a:t>wrong password </a:t>
                      </a:r>
                      <a:r>
                        <a:rPr lang="en-US" sz="1800" b="0" u="none" strike="noStrike" kern="1200" baseline="0" dirty="0"/>
                        <a:t>is inserted five times.</a:t>
                      </a:r>
                    </a:p>
                    <a:p>
                      <a:pPr marL="342900" indent="-342900">
                        <a:buFont typeface="+mj-lt"/>
                        <a:buAutoNum type="alphaLcParenR"/>
                      </a:pPr>
                      <a:r>
                        <a:rPr lang="en-US" sz="1800" b="0" u="none" strike="noStrike" kern="1200" baseline="0" dirty="0"/>
                        <a:t>The car is linked to a </a:t>
                      </a:r>
                      <a:r>
                        <a:rPr lang="en-US" sz="1800" b="1" u="none" strike="noStrike" kern="1200" baseline="0" dirty="0"/>
                        <a:t>power turret</a:t>
                      </a:r>
                      <a:r>
                        <a:rPr lang="en-US" sz="1800" b="0" u="none" strike="noStrike" kern="1200" baseline="0" dirty="0"/>
                        <a:t>.</a:t>
                      </a:r>
                      <a:endParaRPr lang="en-US" b="0" dirty="0"/>
                    </a:p>
                  </a:txBody>
                  <a:tcPr/>
                </a:tc>
                <a:extLst>
                  <a:ext uri="{0D108BD9-81ED-4DB2-BD59-A6C34878D82A}">
                    <a16:rowId xmlns:a16="http://schemas.microsoft.com/office/drawing/2014/main" val="906262204"/>
                  </a:ext>
                </a:extLst>
              </a:tr>
              <a:tr h="370840">
                <a:tc>
                  <a:txBody>
                    <a:bodyPr/>
                    <a:lstStyle/>
                    <a:p>
                      <a:r>
                        <a:rPr lang="it-IT" b="1" dirty="0" err="1"/>
                        <a:t>Exception</a:t>
                      </a:r>
                      <a:r>
                        <a:rPr lang="it-IT" b="1" dirty="0"/>
                        <a:t> Handling</a:t>
                      </a:r>
                      <a:endParaRPr lang="en-US" b="1" dirty="0"/>
                    </a:p>
                  </a:txBody>
                  <a:tcPr/>
                </a:tc>
                <a:tc>
                  <a:txBody>
                    <a:bodyPr/>
                    <a:lstStyle/>
                    <a:p>
                      <a:pPr marL="342900" indent="-342900">
                        <a:buFont typeface="+mj-lt"/>
                        <a:buAutoNum type="alphaLcParenR"/>
                      </a:pPr>
                      <a:r>
                        <a:rPr lang="en-US" sz="1800" u="none" strike="noStrike" kern="1200" baseline="0" dirty="0"/>
                        <a:t>Prevent car doors unlock.</a:t>
                      </a:r>
                    </a:p>
                    <a:p>
                      <a:pPr marL="342900" indent="-342900">
                        <a:buFont typeface="+mj-lt"/>
                        <a:buAutoNum type="alphaLcParenR"/>
                      </a:pPr>
                      <a:r>
                        <a:rPr lang="en-US" sz="1800" u="none" strike="noStrike" kern="1200" baseline="0" dirty="0"/>
                        <a:t>PowerEnJoy prevents further password insertion and the user has the possibility to exit the car within five minutes from the car doors unlock otherwise he starts paying the C fee. Then, the car doors lock, the reservation expires, the car status is switched to available and an invoice reporting expenses is generated. </a:t>
                      </a:r>
                    </a:p>
                    <a:p>
                      <a:pPr marL="342900" indent="-342900">
                        <a:buFont typeface="+mj-lt"/>
                        <a:buAutoNum type="alphaLcParenR"/>
                      </a:pPr>
                      <a:r>
                        <a:rPr lang="en-US" sz="1800" u="none" strike="noStrike" kern="1200" baseline="0" dirty="0"/>
                        <a:t>Once the car doors are unlocked, the user has also to unplug the car from the power turret, otherwise the engine does not ignite.</a:t>
                      </a:r>
                      <a:endParaRPr lang="en-US" dirty="0"/>
                    </a:p>
                  </a:txBody>
                  <a:tcPr/>
                </a:tc>
                <a:extLst>
                  <a:ext uri="{0D108BD9-81ED-4DB2-BD59-A6C34878D82A}">
                    <a16:rowId xmlns:a16="http://schemas.microsoft.com/office/drawing/2014/main" val="1584562634"/>
                  </a:ext>
                </a:extLst>
              </a:tr>
            </a:tbl>
          </a:graphicData>
        </a:graphic>
      </p:graphicFrame>
    </p:spTree>
    <p:extLst>
      <p:ext uri="{BB962C8B-B14F-4D97-AF65-F5344CB8AC3E}">
        <p14:creationId xmlns:p14="http://schemas.microsoft.com/office/powerpoint/2010/main" val="151727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a:t>Use Case </a:t>
            </a:r>
            <a:r>
              <a:rPr lang="it-IT" dirty="0" err="1"/>
              <a:t>Diagram</a:t>
            </a:r>
            <a:r>
              <a:rPr lang="it-IT" dirty="0"/>
              <a:t>: start ride</a:t>
            </a:r>
            <a:endParaRPr lang="en-US" dirty="0"/>
          </a:p>
        </p:txBody>
      </p:sp>
      <p:pic>
        <p:nvPicPr>
          <p:cNvPr id="6" name="Content Placeholder 5"/>
          <p:cNvPicPr>
            <a:picLocks noGrp="1" noChangeAspect="1"/>
          </p:cNvPicPr>
          <p:nvPr>
            <p:ph idx="1"/>
          </p:nvPr>
        </p:nvPicPr>
        <p:blipFill>
          <a:blip r:embed="rId3"/>
          <a:stretch>
            <a:fillRect/>
          </a:stretch>
        </p:blipFill>
        <p:spPr>
          <a:xfrm>
            <a:off x="1722827" y="1264131"/>
            <a:ext cx="5792008" cy="4869969"/>
          </a:xfrm>
        </p:spPr>
      </p:pic>
    </p:spTree>
    <p:extLst>
      <p:ext uri="{BB962C8B-B14F-4D97-AF65-F5344CB8AC3E}">
        <p14:creationId xmlns:p14="http://schemas.microsoft.com/office/powerpoint/2010/main" val="332748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err="1"/>
              <a:t>Alloy</a:t>
            </a:r>
            <a:r>
              <a:rPr lang="it-IT" dirty="0"/>
              <a:t> </a:t>
            </a:r>
            <a:r>
              <a:rPr lang="en-US" dirty="0"/>
              <a:t>Modeling: start ride</a:t>
            </a:r>
          </a:p>
        </p:txBody>
      </p:sp>
      <p:pic>
        <p:nvPicPr>
          <p:cNvPr id="8" name="Content Placeholder 7"/>
          <p:cNvPicPr>
            <a:picLocks noGrp="1" noChangeAspect="1"/>
          </p:cNvPicPr>
          <p:nvPr>
            <p:ph idx="1"/>
          </p:nvPr>
        </p:nvPicPr>
        <p:blipFill>
          <a:blip r:embed="rId3"/>
          <a:stretch>
            <a:fillRect/>
          </a:stretch>
        </p:blipFill>
        <p:spPr>
          <a:xfrm>
            <a:off x="90096" y="1841500"/>
            <a:ext cx="8977891" cy="3416300"/>
          </a:xfrm>
        </p:spPr>
      </p:pic>
    </p:spTree>
    <p:extLst>
      <p:ext uri="{BB962C8B-B14F-4D97-AF65-F5344CB8AC3E}">
        <p14:creationId xmlns:p14="http://schemas.microsoft.com/office/powerpoint/2010/main" val="249848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340551194"/>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1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Function</a:t>
            </a:r>
            <a:r>
              <a:rPr lang="it-IT" dirty="0"/>
              <a:t> Points Analysis</a:t>
            </a:r>
          </a:p>
        </p:txBody>
      </p:sp>
      <p:pic>
        <p:nvPicPr>
          <p:cNvPr id="4" name="Segnaposto contenuto 3"/>
          <p:cNvPicPr>
            <a:picLocks noGrp="1" noChangeAspect="1"/>
          </p:cNvPicPr>
          <p:nvPr>
            <p:ph idx="1"/>
          </p:nvPr>
        </p:nvPicPr>
        <p:blipFill>
          <a:blip r:embed="rId2"/>
          <a:stretch>
            <a:fillRect/>
          </a:stretch>
        </p:blipFill>
        <p:spPr>
          <a:xfrm>
            <a:off x="159842" y="4072477"/>
            <a:ext cx="3093125" cy="1101772"/>
          </a:xfrm>
        </p:spPr>
      </p:pic>
      <p:pic>
        <p:nvPicPr>
          <p:cNvPr id="5" name="Immagine 4"/>
          <p:cNvPicPr>
            <a:picLocks noChangeAspect="1"/>
          </p:cNvPicPr>
          <p:nvPr/>
        </p:nvPicPr>
        <p:blipFill>
          <a:blip r:embed="rId3"/>
          <a:stretch>
            <a:fillRect/>
          </a:stretch>
        </p:blipFill>
        <p:spPr>
          <a:xfrm>
            <a:off x="159842" y="1296060"/>
            <a:ext cx="4017618" cy="2459923"/>
          </a:xfrm>
          <a:prstGeom prst="rect">
            <a:avLst/>
          </a:prstGeom>
        </p:spPr>
      </p:pic>
      <p:pic>
        <p:nvPicPr>
          <p:cNvPr id="6" name="Immagine 5"/>
          <p:cNvPicPr>
            <a:picLocks noChangeAspect="1"/>
          </p:cNvPicPr>
          <p:nvPr/>
        </p:nvPicPr>
        <p:blipFill>
          <a:blip r:embed="rId4"/>
          <a:stretch>
            <a:fillRect/>
          </a:stretch>
        </p:blipFill>
        <p:spPr>
          <a:xfrm>
            <a:off x="6158130" y="4072477"/>
            <a:ext cx="2896318" cy="1396009"/>
          </a:xfrm>
          <a:prstGeom prst="rect">
            <a:avLst/>
          </a:prstGeom>
        </p:spPr>
      </p:pic>
      <p:pic>
        <p:nvPicPr>
          <p:cNvPr id="7" name="Immagine 6"/>
          <p:cNvPicPr>
            <a:picLocks noChangeAspect="1"/>
          </p:cNvPicPr>
          <p:nvPr/>
        </p:nvPicPr>
        <p:blipFill>
          <a:blip r:embed="rId5"/>
          <a:stretch>
            <a:fillRect/>
          </a:stretch>
        </p:blipFill>
        <p:spPr>
          <a:xfrm>
            <a:off x="3518830" y="4054919"/>
            <a:ext cx="2489163" cy="1881061"/>
          </a:xfrm>
          <a:prstGeom prst="rect">
            <a:avLst/>
          </a:prstGeom>
        </p:spPr>
      </p:pic>
      <p:pic>
        <p:nvPicPr>
          <p:cNvPr id="8" name="Immagine 7"/>
          <p:cNvPicPr>
            <a:picLocks noChangeAspect="1"/>
          </p:cNvPicPr>
          <p:nvPr/>
        </p:nvPicPr>
        <p:blipFill>
          <a:blip r:embed="rId6"/>
          <a:stretch>
            <a:fillRect/>
          </a:stretch>
        </p:blipFill>
        <p:spPr>
          <a:xfrm>
            <a:off x="4309352" y="1278502"/>
            <a:ext cx="4745096" cy="2477481"/>
          </a:xfrm>
          <a:prstGeom prst="rect">
            <a:avLst/>
          </a:prstGeom>
        </p:spPr>
      </p:pic>
    </p:spTree>
    <p:extLst>
      <p:ext uri="{BB962C8B-B14F-4D97-AF65-F5344CB8AC3E}">
        <p14:creationId xmlns:p14="http://schemas.microsoft.com/office/powerpoint/2010/main" val="2494001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COCOMO II Analysis</a:t>
            </a:r>
          </a:p>
        </p:txBody>
      </p:sp>
      <p:pic>
        <p:nvPicPr>
          <p:cNvPr id="5" name="Immagine 4"/>
          <p:cNvPicPr>
            <a:picLocks noChangeAspect="1"/>
          </p:cNvPicPr>
          <p:nvPr/>
        </p:nvPicPr>
        <p:blipFill>
          <a:blip r:embed="rId3"/>
          <a:stretch>
            <a:fillRect/>
          </a:stretch>
        </p:blipFill>
        <p:spPr>
          <a:xfrm>
            <a:off x="1844333" y="3696918"/>
            <a:ext cx="5722651" cy="2418131"/>
          </a:xfrm>
          <a:prstGeom prst="rect">
            <a:avLst/>
          </a:prstGeom>
        </p:spPr>
      </p:pic>
      <p:pic>
        <p:nvPicPr>
          <p:cNvPr id="4" name="Segnaposto contenuto 3"/>
          <p:cNvPicPr>
            <a:picLocks noGrp="1" noChangeAspect="1"/>
          </p:cNvPicPr>
          <p:nvPr>
            <p:ph idx="1"/>
          </p:nvPr>
        </p:nvPicPr>
        <p:blipFill>
          <a:blip r:embed="rId4"/>
          <a:stretch>
            <a:fillRect/>
          </a:stretch>
        </p:blipFill>
        <p:spPr>
          <a:xfrm>
            <a:off x="1817312" y="1295311"/>
            <a:ext cx="5644897" cy="2449232"/>
          </a:xfrm>
        </p:spPr>
      </p:pic>
    </p:spTree>
    <p:extLst>
      <p:ext uri="{BB962C8B-B14F-4D97-AF65-F5344CB8AC3E}">
        <p14:creationId xmlns:p14="http://schemas.microsoft.com/office/powerpoint/2010/main" val="124123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Project </a:t>
            </a:r>
            <a:r>
              <a:rPr lang="it-IT" dirty="0" err="1"/>
              <a:t>Milestones</a:t>
            </a:r>
            <a:endParaRPr lang="it-IT" dirty="0"/>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2174539332"/>
              </p:ext>
            </p:extLst>
          </p:nvPr>
        </p:nvGraphicFramePr>
        <p:xfrm>
          <a:off x="457200" y="1466850"/>
          <a:ext cx="832326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602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Risk Management</a:t>
            </a:r>
          </a:p>
        </p:txBody>
      </p:sp>
      <p:graphicFrame>
        <p:nvGraphicFramePr>
          <p:cNvPr id="4" name="Segnaposto contenuto 3"/>
          <p:cNvGraphicFramePr>
            <a:graphicFrameLocks noGrp="1"/>
          </p:cNvGraphicFramePr>
          <p:nvPr>
            <p:ph idx="1"/>
            <p:extLst>
              <p:ext uri="{D42A27DB-BD31-4B8C-83A1-F6EECF244321}">
                <p14:modId xmlns:p14="http://schemas.microsoft.com/office/powerpoint/2010/main" val="2299046231"/>
              </p:ext>
            </p:extLst>
          </p:nvPr>
        </p:nvGraphicFramePr>
        <p:xfrm>
          <a:off x="457200" y="1564005"/>
          <a:ext cx="8323264" cy="3032760"/>
        </p:xfrm>
        <a:graphic>
          <a:graphicData uri="http://schemas.openxmlformats.org/drawingml/2006/table">
            <a:tbl>
              <a:tblPr firstRow="1" bandRow="1">
                <a:tableStyleId>{7DF18680-E054-41AD-8BC1-D1AEF772440D}</a:tableStyleId>
              </a:tblPr>
              <a:tblGrid>
                <a:gridCol w="4161632">
                  <a:extLst>
                    <a:ext uri="{9D8B030D-6E8A-4147-A177-3AD203B41FA5}">
                      <a16:colId xmlns:a16="http://schemas.microsoft.com/office/drawing/2014/main" val="3569038911"/>
                    </a:ext>
                  </a:extLst>
                </a:gridCol>
                <a:gridCol w="4161632">
                  <a:extLst>
                    <a:ext uri="{9D8B030D-6E8A-4147-A177-3AD203B41FA5}">
                      <a16:colId xmlns:a16="http://schemas.microsoft.com/office/drawing/2014/main" val="3046860930"/>
                    </a:ext>
                  </a:extLst>
                </a:gridCol>
              </a:tblGrid>
              <a:tr h="370840">
                <a:tc>
                  <a:txBody>
                    <a:bodyPr/>
                    <a:lstStyle/>
                    <a:p>
                      <a:r>
                        <a:rPr lang="it-IT" dirty="0"/>
                        <a:t>Risk</a:t>
                      </a:r>
                    </a:p>
                  </a:txBody>
                  <a:tcPr/>
                </a:tc>
                <a:tc>
                  <a:txBody>
                    <a:bodyPr/>
                    <a:lstStyle/>
                    <a:p>
                      <a:r>
                        <a:rPr lang="it-IT" dirty="0" err="1"/>
                        <a:t>Strategy</a:t>
                      </a:r>
                      <a:endParaRPr lang="it-IT" dirty="0"/>
                    </a:p>
                  </a:txBody>
                  <a:tcPr/>
                </a:tc>
                <a:extLst>
                  <a:ext uri="{0D108BD9-81ED-4DB2-BD59-A6C34878D82A}">
                    <a16:rowId xmlns:a16="http://schemas.microsoft.com/office/drawing/2014/main" val="4047836054"/>
                  </a:ext>
                </a:extLst>
              </a:tr>
              <a:tr h="370840">
                <a:tc>
                  <a:txBody>
                    <a:bodyPr/>
                    <a:lstStyle/>
                    <a:p>
                      <a:r>
                        <a:rPr lang="it-IT" dirty="0" err="1"/>
                        <a:t>Adversion</a:t>
                      </a:r>
                      <a:r>
                        <a:rPr lang="it-IT" dirty="0"/>
                        <a:t> of </a:t>
                      </a:r>
                      <a:r>
                        <a:rPr lang="it-IT" dirty="0" err="1"/>
                        <a:t>preexisting</a:t>
                      </a:r>
                      <a:r>
                        <a:rPr lang="it-IT" dirty="0"/>
                        <a:t> competitors</a:t>
                      </a:r>
                    </a:p>
                  </a:txBody>
                  <a:tcPr/>
                </a:tc>
                <a:tc>
                  <a:txBody>
                    <a:bodyPr/>
                    <a:lstStyle/>
                    <a:p>
                      <a:r>
                        <a:rPr lang="it-IT" dirty="0"/>
                        <a:t>Accurate </a:t>
                      </a:r>
                      <a:r>
                        <a:rPr lang="it-IT" dirty="0" err="1"/>
                        <a:t>legal</a:t>
                      </a:r>
                      <a:r>
                        <a:rPr lang="it-IT" dirty="0"/>
                        <a:t> </a:t>
                      </a:r>
                      <a:r>
                        <a:rPr lang="it-IT" dirty="0" err="1"/>
                        <a:t>issues</a:t>
                      </a:r>
                      <a:r>
                        <a:rPr lang="it-IT" dirty="0"/>
                        <a:t> </a:t>
                      </a:r>
                      <a:r>
                        <a:rPr lang="it-IT" dirty="0" err="1"/>
                        <a:t>analysis</a:t>
                      </a:r>
                      <a:endParaRPr lang="it-IT" dirty="0"/>
                    </a:p>
                  </a:txBody>
                  <a:tcPr/>
                </a:tc>
                <a:extLst>
                  <a:ext uri="{0D108BD9-81ED-4DB2-BD59-A6C34878D82A}">
                    <a16:rowId xmlns:a16="http://schemas.microsoft.com/office/drawing/2014/main" val="2372316957"/>
                  </a:ext>
                </a:extLst>
              </a:tr>
              <a:tr h="370840">
                <a:tc>
                  <a:txBody>
                    <a:bodyPr/>
                    <a:lstStyle/>
                    <a:p>
                      <a:r>
                        <a:rPr lang="it-IT" dirty="0"/>
                        <a:t>Public stakeholders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Accurate </a:t>
                      </a:r>
                      <a:r>
                        <a:rPr lang="it-IT" dirty="0" err="1"/>
                        <a:t>legal</a:t>
                      </a:r>
                      <a:r>
                        <a:rPr lang="it-IT" dirty="0"/>
                        <a:t> </a:t>
                      </a:r>
                      <a:r>
                        <a:rPr lang="it-IT" dirty="0" err="1"/>
                        <a:t>issues</a:t>
                      </a:r>
                      <a:r>
                        <a:rPr lang="it-IT" dirty="0"/>
                        <a:t> </a:t>
                      </a:r>
                      <a:r>
                        <a:rPr lang="it-IT" dirty="0" err="1"/>
                        <a:t>analysis</a:t>
                      </a:r>
                      <a:endParaRPr lang="it-IT" dirty="0"/>
                    </a:p>
                  </a:txBody>
                  <a:tcPr/>
                </a:tc>
                <a:extLst>
                  <a:ext uri="{0D108BD9-81ED-4DB2-BD59-A6C34878D82A}">
                    <a16:rowId xmlns:a16="http://schemas.microsoft.com/office/drawing/2014/main" val="3895045373"/>
                  </a:ext>
                </a:extLst>
              </a:tr>
              <a:tr h="370840">
                <a:tc>
                  <a:txBody>
                    <a:bodyPr/>
                    <a:lstStyle/>
                    <a:p>
                      <a:r>
                        <a:rPr lang="it-IT" dirty="0" err="1"/>
                        <a:t>Dismission</a:t>
                      </a:r>
                      <a:r>
                        <a:rPr lang="it-IT" dirty="0"/>
                        <a:t> of </a:t>
                      </a:r>
                      <a:r>
                        <a:rPr lang="it-IT" dirty="0" err="1"/>
                        <a:t>exhaust</a:t>
                      </a:r>
                      <a:r>
                        <a:rPr lang="it-IT" dirty="0"/>
                        <a:t> </a:t>
                      </a:r>
                      <a:r>
                        <a:rPr lang="it-IT" dirty="0" err="1"/>
                        <a:t>batteries</a:t>
                      </a:r>
                      <a:r>
                        <a:rPr lang="it-IT" dirty="0"/>
                        <a:t> and </a:t>
                      </a:r>
                      <a:r>
                        <a:rPr lang="it-IT" dirty="0" err="1"/>
                        <a:t>broken</a:t>
                      </a:r>
                      <a:r>
                        <a:rPr lang="it-IT" dirty="0"/>
                        <a:t> </a:t>
                      </a:r>
                      <a:r>
                        <a:rPr lang="it-IT" dirty="0" err="1"/>
                        <a:t>pieces</a:t>
                      </a:r>
                      <a:endParaRPr lang="it-IT" dirty="0"/>
                    </a:p>
                  </a:txBody>
                  <a:tcPr/>
                </a:tc>
                <a:tc>
                  <a:txBody>
                    <a:bodyPr/>
                    <a:lstStyle/>
                    <a:p>
                      <a:r>
                        <a:rPr lang="it-IT" dirty="0"/>
                        <a:t>Special </a:t>
                      </a:r>
                      <a:r>
                        <a:rPr lang="it-IT" dirty="0" err="1"/>
                        <a:t>contract</a:t>
                      </a:r>
                      <a:r>
                        <a:rPr lang="it-IT" dirty="0"/>
                        <a:t> for </a:t>
                      </a:r>
                      <a:r>
                        <a:rPr lang="it-IT" dirty="0" err="1"/>
                        <a:t>dismission</a:t>
                      </a:r>
                      <a:r>
                        <a:rPr lang="it-IT" dirty="0"/>
                        <a:t> in </a:t>
                      </a:r>
                      <a:r>
                        <a:rPr lang="it-IT" dirty="0" err="1"/>
                        <a:t>stocks</a:t>
                      </a:r>
                      <a:endParaRPr lang="it-IT" dirty="0"/>
                    </a:p>
                  </a:txBody>
                  <a:tcPr/>
                </a:tc>
                <a:extLst>
                  <a:ext uri="{0D108BD9-81ED-4DB2-BD59-A6C34878D82A}">
                    <a16:rowId xmlns:a16="http://schemas.microsoft.com/office/drawing/2014/main" val="2792388155"/>
                  </a:ext>
                </a:extLst>
              </a:tr>
              <a:tr h="386080">
                <a:tc>
                  <a:txBody>
                    <a:bodyPr/>
                    <a:lstStyle/>
                    <a:p>
                      <a:r>
                        <a:rPr lang="it-IT" dirty="0" err="1"/>
                        <a:t>Possible</a:t>
                      </a:r>
                      <a:r>
                        <a:rPr lang="it-IT" dirty="0"/>
                        <a:t> </a:t>
                      </a:r>
                      <a:r>
                        <a:rPr lang="it-IT" dirty="0" err="1"/>
                        <a:t>delays</a:t>
                      </a:r>
                      <a:r>
                        <a:rPr lang="it-IT" dirty="0"/>
                        <a:t> of the </a:t>
                      </a:r>
                      <a:r>
                        <a:rPr lang="it-IT" dirty="0" err="1"/>
                        <a:t>project</a:t>
                      </a:r>
                      <a:r>
                        <a:rPr lang="it-IT" dirty="0"/>
                        <a:t> </a:t>
                      </a:r>
                      <a:r>
                        <a:rPr lang="it-IT" dirty="0" err="1"/>
                        <a:t>development</a:t>
                      </a:r>
                      <a:endParaRPr lang="it-IT" dirty="0"/>
                    </a:p>
                  </a:txBody>
                  <a:tcPr/>
                </a:tc>
                <a:tc>
                  <a:txBody>
                    <a:bodyPr/>
                    <a:lstStyle/>
                    <a:p>
                      <a:r>
                        <a:rPr lang="it-IT" dirty="0" err="1"/>
                        <a:t>Flexible</a:t>
                      </a:r>
                      <a:r>
                        <a:rPr lang="it-IT" dirty="0"/>
                        <a:t> and </a:t>
                      </a:r>
                      <a:r>
                        <a:rPr lang="it-IT" dirty="0" err="1"/>
                        <a:t>incremental</a:t>
                      </a:r>
                      <a:r>
                        <a:rPr lang="it-IT" dirty="0"/>
                        <a:t> </a:t>
                      </a:r>
                      <a:r>
                        <a:rPr lang="it-IT" dirty="0" err="1"/>
                        <a:t>deadlines</a:t>
                      </a:r>
                      <a:endParaRPr lang="it-IT" dirty="0"/>
                    </a:p>
                  </a:txBody>
                  <a:tcPr/>
                </a:tc>
                <a:extLst>
                  <a:ext uri="{0D108BD9-81ED-4DB2-BD59-A6C34878D82A}">
                    <a16:rowId xmlns:a16="http://schemas.microsoft.com/office/drawing/2014/main" val="4229249850"/>
                  </a:ext>
                </a:extLst>
              </a:tr>
              <a:tr h="386080">
                <a:tc>
                  <a:txBody>
                    <a:bodyPr/>
                    <a:lstStyle/>
                    <a:p>
                      <a:r>
                        <a:rPr lang="it-IT" dirty="0" err="1"/>
                        <a:t>Possible</a:t>
                      </a:r>
                      <a:r>
                        <a:rPr lang="it-IT" dirty="0"/>
                        <a:t> </a:t>
                      </a:r>
                      <a:r>
                        <a:rPr lang="it-IT" dirty="0" err="1"/>
                        <a:t>problems</a:t>
                      </a:r>
                      <a:r>
                        <a:rPr lang="it-IT" dirty="0"/>
                        <a:t> </a:t>
                      </a:r>
                      <a:r>
                        <a:rPr lang="it-IT" dirty="0" err="1"/>
                        <a:t>during</a:t>
                      </a:r>
                      <a:r>
                        <a:rPr lang="it-IT" dirty="0"/>
                        <a:t> the design of </a:t>
                      </a:r>
                      <a:r>
                        <a:rPr lang="it-IT" dirty="0" err="1"/>
                        <a:t>interaction</a:t>
                      </a:r>
                      <a:r>
                        <a:rPr lang="it-IT" dirty="0"/>
                        <a:t> with </a:t>
                      </a:r>
                      <a:r>
                        <a:rPr lang="it-IT" dirty="0" err="1"/>
                        <a:t>external</a:t>
                      </a:r>
                      <a:r>
                        <a:rPr lang="it-IT" dirty="0"/>
                        <a:t> </a:t>
                      </a:r>
                      <a:r>
                        <a:rPr lang="it-IT" dirty="0" err="1"/>
                        <a:t>elements</a:t>
                      </a:r>
                      <a:endParaRPr lang="it-IT" dirty="0"/>
                    </a:p>
                  </a:txBody>
                  <a:tcPr/>
                </a:tc>
                <a:tc>
                  <a:txBody>
                    <a:bodyPr/>
                    <a:lstStyle/>
                    <a:p>
                      <a:r>
                        <a:rPr lang="it-IT" dirty="0"/>
                        <a:t>Object </a:t>
                      </a:r>
                      <a:r>
                        <a:rPr lang="en-US" noProof="0" dirty="0"/>
                        <a:t>oriented</a:t>
                      </a:r>
                      <a:r>
                        <a:rPr lang="it-IT" dirty="0"/>
                        <a:t> </a:t>
                      </a:r>
                      <a:r>
                        <a:rPr lang="it-IT" dirty="0" err="1"/>
                        <a:t>development</a:t>
                      </a:r>
                      <a:endParaRPr lang="it-IT" dirty="0"/>
                    </a:p>
                  </a:txBody>
                  <a:tcPr/>
                </a:tc>
                <a:extLst>
                  <a:ext uri="{0D108BD9-81ED-4DB2-BD59-A6C34878D82A}">
                    <a16:rowId xmlns:a16="http://schemas.microsoft.com/office/drawing/2014/main" val="375069401"/>
                  </a:ext>
                </a:extLst>
              </a:tr>
            </a:tbl>
          </a:graphicData>
        </a:graphic>
      </p:graphicFrame>
    </p:spTree>
    <p:extLst>
      <p:ext uri="{BB962C8B-B14F-4D97-AF65-F5344CB8AC3E}">
        <p14:creationId xmlns:p14="http://schemas.microsoft.com/office/powerpoint/2010/main" val="224725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991073338"/>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062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Overview</a:t>
            </a:r>
          </a:p>
        </p:txBody>
      </p:sp>
      <p:pic>
        <p:nvPicPr>
          <p:cNvPr id="7" name="Content Placeholder 6"/>
          <p:cNvPicPr>
            <a:picLocks noGrp="1" noChangeAspect="1"/>
          </p:cNvPicPr>
          <p:nvPr>
            <p:ph idx="1"/>
          </p:nvPr>
        </p:nvPicPr>
        <p:blipFill>
          <a:blip r:embed="rId3"/>
          <a:stretch>
            <a:fillRect/>
          </a:stretch>
        </p:blipFill>
        <p:spPr>
          <a:xfrm>
            <a:off x="1292668" y="1198418"/>
            <a:ext cx="6216495" cy="4927243"/>
          </a:xfrm>
        </p:spPr>
      </p:pic>
    </p:spTree>
    <p:extLst>
      <p:ext uri="{BB962C8B-B14F-4D97-AF65-F5344CB8AC3E}">
        <p14:creationId xmlns:p14="http://schemas.microsoft.com/office/powerpoint/2010/main" val="351831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br>
              <a:rPr lang="it-IT" dirty="0"/>
            </a:br>
            <a:r>
              <a:rPr lang="it-IT" dirty="0"/>
              <a:t>PowerEnJoy</a:t>
            </a:r>
          </a:p>
        </p:txBody>
      </p:sp>
      <p:sp>
        <p:nvSpPr>
          <p:cNvPr id="6" name="Segnaposto contenuto 5"/>
          <p:cNvSpPr>
            <a:spLocks noGrp="1"/>
          </p:cNvSpPr>
          <p:nvPr>
            <p:ph idx="1"/>
          </p:nvPr>
        </p:nvSpPr>
        <p:spPr/>
        <p:txBody>
          <a:bodyPr/>
          <a:lstStyle/>
          <a:p>
            <a:pPr algn="ctr"/>
            <a:endParaRPr lang="en-US" dirty="0"/>
          </a:p>
          <a:p>
            <a:pPr algn="ctr"/>
            <a:endParaRPr lang="en-US" sz="2000" dirty="0"/>
          </a:p>
          <a:p>
            <a:pPr algn="ctr"/>
            <a:r>
              <a:rPr lang="en-US" sz="2000" dirty="0"/>
              <a:t>PowerEnJoy is a car sharing service that exclusively employs electric cars.</a:t>
            </a:r>
          </a:p>
          <a:p>
            <a:pPr algn="ctr"/>
            <a:endParaRPr lang="en-US" sz="2000" dirty="0"/>
          </a:p>
          <a:p>
            <a:pPr algn="ctr"/>
            <a:r>
              <a:rPr lang="it-IT" sz="2000" dirty="0"/>
              <a:t>The </a:t>
            </a:r>
            <a:r>
              <a:rPr lang="en-US" sz="2000" dirty="0"/>
              <a:t>company is in need of a system that allows users to find the locations of available cars located in the geographical areas they choose to explore.</a:t>
            </a:r>
            <a:endParaRPr lang="it-IT" sz="2000" dirty="0"/>
          </a:p>
        </p:txBody>
      </p:sp>
    </p:spTree>
    <p:extLst>
      <p:ext uri="{BB962C8B-B14F-4D97-AF65-F5344CB8AC3E}">
        <p14:creationId xmlns:p14="http://schemas.microsoft.com/office/powerpoint/2010/main" val="11224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Patterns (1)</a:t>
            </a:r>
          </a:p>
        </p:txBody>
      </p:sp>
      <p:sp>
        <p:nvSpPr>
          <p:cNvPr id="3" name="Content Placeholder 2"/>
          <p:cNvSpPr>
            <a:spLocks noGrp="1"/>
          </p:cNvSpPr>
          <p:nvPr>
            <p:ph idx="1"/>
          </p:nvPr>
        </p:nvSpPr>
        <p:spPr/>
        <p:txBody>
          <a:bodyPr>
            <a:normAutofit/>
          </a:bodyPr>
          <a:lstStyle/>
          <a:p>
            <a:pPr marL="342900" indent="-342900">
              <a:lnSpc>
                <a:spcPct val="120000"/>
              </a:lnSpc>
              <a:buFont typeface="Courier New" panose="02070309020205020404" pitchFamily="49" charset="0"/>
              <a:buChar char="o"/>
            </a:pPr>
            <a:r>
              <a:rPr lang="en-US" sz="2000" b="1" dirty="0"/>
              <a:t>Client</a:t>
            </a:r>
            <a:r>
              <a:rPr lang="it-IT" sz="2000" b="1" dirty="0"/>
              <a:t>/</a:t>
            </a:r>
            <a:r>
              <a:rPr lang="en-US" sz="2000" b="1" dirty="0"/>
              <a:t>Server</a:t>
            </a:r>
            <a:r>
              <a:rPr lang="it-IT" sz="2000" dirty="0"/>
              <a:t> </a:t>
            </a:r>
          </a:p>
          <a:p>
            <a:pPr lvl="1">
              <a:lnSpc>
                <a:spcPct val="120000"/>
              </a:lnSpc>
            </a:pPr>
            <a:r>
              <a:rPr lang="en-US" sz="2000" dirty="0"/>
              <a:t>Availability</a:t>
            </a:r>
          </a:p>
          <a:p>
            <a:pPr lvl="1">
              <a:lnSpc>
                <a:spcPct val="120000"/>
              </a:lnSpc>
            </a:pPr>
            <a:r>
              <a:rPr lang="en-US" sz="2000" dirty="0"/>
              <a:t>Reliability</a:t>
            </a:r>
          </a:p>
          <a:p>
            <a:pPr lvl="1">
              <a:lnSpc>
                <a:spcPct val="120000"/>
              </a:lnSpc>
            </a:pPr>
            <a:r>
              <a:rPr lang="en-US" sz="2000" dirty="0"/>
              <a:t>Robustness</a:t>
            </a:r>
          </a:p>
          <a:p>
            <a:pPr lvl="1">
              <a:lnSpc>
                <a:spcPct val="120000"/>
              </a:lnSpc>
            </a:pPr>
            <a:r>
              <a:rPr lang="en-US" sz="2000" dirty="0"/>
              <a:t>Maintainability</a:t>
            </a:r>
          </a:p>
          <a:p>
            <a:pPr lvl="1">
              <a:lnSpc>
                <a:spcPct val="120000"/>
              </a:lnSpc>
            </a:pPr>
            <a:r>
              <a:rPr lang="en-US" sz="2000" dirty="0"/>
              <a:t>Security</a:t>
            </a:r>
          </a:p>
          <a:p>
            <a:pPr lvl="1">
              <a:lnSpc>
                <a:spcPct val="120000"/>
              </a:lnSpc>
            </a:pPr>
            <a:r>
              <a:rPr lang="en-US" sz="2000" dirty="0"/>
              <a:t>Performance</a:t>
            </a:r>
          </a:p>
          <a:p>
            <a:pPr lvl="1">
              <a:lnSpc>
                <a:spcPct val="120000"/>
              </a:lnSpc>
            </a:pPr>
            <a:r>
              <a:rPr lang="en-US" sz="2000" dirty="0"/>
              <a:t>Scalability (horizontal)</a:t>
            </a:r>
          </a:p>
          <a:p>
            <a:pPr lvl="1">
              <a:lnSpc>
                <a:spcPct val="120000"/>
              </a:lnSpc>
            </a:pPr>
            <a:r>
              <a:rPr lang="en-US" sz="2000" dirty="0"/>
              <a:t>Recovery from disasters</a:t>
            </a:r>
          </a:p>
          <a:p>
            <a:pPr lvl="1">
              <a:lnSpc>
                <a:spcPct val="120000"/>
              </a:lnSpc>
            </a:pPr>
            <a:r>
              <a:rPr lang="en-US" sz="2000" dirty="0"/>
              <a:t>Portability</a:t>
            </a:r>
            <a:endParaRPr lang="it-IT" dirty="0"/>
          </a:p>
        </p:txBody>
      </p:sp>
    </p:spTree>
    <p:extLst>
      <p:ext uri="{BB962C8B-B14F-4D97-AF65-F5344CB8AC3E}">
        <p14:creationId xmlns:p14="http://schemas.microsoft.com/office/powerpoint/2010/main" val="231452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Patterns (2)</a:t>
            </a:r>
          </a:p>
        </p:txBody>
      </p:sp>
      <p:sp>
        <p:nvSpPr>
          <p:cNvPr id="3" name="Content Placeholder 2"/>
          <p:cNvSpPr>
            <a:spLocks noGrp="1"/>
          </p:cNvSpPr>
          <p:nvPr>
            <p:ph idx="1"/>
          </p:nvPr>
        </p:nvSpPr>
        <p:spPr/>
        <p:txBody>
          <a:bodyPr>
            <a:normAutofit/>
          </a:bodyPr>
          <a:lstStyle/>
          <a:p>
            <a:pPr marL="342900" indent="-342900">
              <a:lnSpc>
                <a:spcPct val="120000"/>
              </a:lnSpc>
              <a:buFont typeface="Courier New" panose="02070309020205020404" pitchFamily="49" charset="0"/>
              <a:buChar char="o"/>
            </a:pPr>
            <a:r>
              <a:rPr lang="en-US" sz="2000" b="1" dirty="0"/>
              <a:t>Publisher/Subscriber</a:t>
            </a:r>
            <a:endParaRPr lang="it-IT" sz="2000" dirty="0"/>
          </a:p>
          <a:p>
            <a:pPr lvl="1">
              <a:lnSpc>
                <a:spcPct val="120000"/>
              </a:lnSpc>
            </a:pPr>
            <a:r>
              <a:rPr lang="it-IT" sz="2000" dirty="0"/>
              <a:t>Broadcast </a:t>
            </a:r>
            <a:r>
              <a:rPr lang="it-IT" sz="2000" dirty="0" err="1"/>
              <a:t>dispatch</a:t>
            </a:r>
            <a:r>
              <a:rPr lang="it-IT" sz="2000" dirty="0"/>
              <a:t> of </a:t>
            </a:r>
            <a:r>
              <a:rPr lang="it-IT" sz="2000" dirty="0" err="1"/>
              <a:t>notifications</a:t>
            </a:r>
            <a:r>
              <a:rPr lang="it-IT" sz="2000" dirty="0"/>
              <a:t> to </a:t>
            </a:r>
            <a:r>
              <a:rPr lang="it-IT" sz="2000" dirty="0" err="1"/>
              <a:t>operators</a:t>
            </a:r>
            <a:endParaRPr lang="it-IT" sz="2000" dirty="0"/>
          </a:p>
          <a:p>
            <a:pPr lvl="1">
              <a:lnSpc>
                <a:spcPct val="120000"/>
              </a:lnSpc>
            </a:pPr>
            <a:r>
              <a:rPr lang="it-IT" sz="2000" dirty="0"/>
              <a:t>Notification </a:t>
            </a:r>
            <a:r>
              <a:rPr lang="it-IT" sz="2000" dirty="0" err="1"/>
              <a:t>dispatcher</a:t>
            </a:r>
            <a:r>
              <a:rPr lang="it-IT" sz="2000" dirty="0"/>
              <a:t> </a:t>
            </a:r>
            <a:r>
              <a:rPr lang="it-IT" sz="2000" dirty="0" err="1"/>
              <a:t>considered</a:t>
            </a:r>
            <a:r>
              <a:rPr lang="it-IT" sz="2000" dirty="0"/>
              <a:t> </a:t>
            </a:r>
            <a:r>
              <a:rPr lang="it-IT" sz="2000" dirty="0" err="1"/>
              <a:t>as</a:t>
            </a:r>
            <a:r>
              <a:rPr lang="it-IT" sz="2000" dirty="0"/>
              <a:t> a </a:t>
            </a:r>
            <a:r>
              <a:rPr lang="it-IT" sz="2000" dirty="0" err="1"/>
              <a:t>publisher</a:t>
            </a:r>
            <a:endParaRPr lang="en-US" sz="2000" dirty="0"/>
          </a:p>
          <a:p>
            <a:pPr lvl="1">
              <a:lnSpc>
                <a:spcPct val="120000"/>
              </a:lnSpc>
            </a:pPr>
            <a:r>
              <a:rPr lang="it-IT" sz="2000" dirty="0" err="1"/>
              <a:t>Operators</a:t>
            </a:r>
            <a:r>
              <a:rPr lang="it-IT" sz="2000" dirty="0"/>
              <a:t> </a:t>
            </a:r>
            <a:r>
              <a:rPr lang="it-IT" sz="2000" dirty="0" err="1"/>
              <a:t>subscribed</a:t>
            </a:r>
            <a:r>
              <a:rPr lang="it-IT" sz="2000" dirty="0"/>
              <a:t> to the </a:t>
            </a:r>
            <a:r>
              <a:rPr lang="it-IT" sz="2000" dirty="0" err="1"/>
              <a:t>publisher</a:t>
            </a:r>
            <a:r>
              <a:rPr lang="it-IT" sz="2000" dirty="0"/>
              <a:t> </a:t>
            </a:r>
            <a:r>
              <a:rPr lang="it-IT" sz="2000" dirty="0" err="1"/>
              <a:t>through</a:t>
            </a:r>
            <a:r>
              <a:rPr lang="en-US" sz="2000" dirty="0"/>
              <a:t> the login</a:t>
            </a:r>
            <a:endParaRPr lang="it-IT" sz="2000" dirty="0"/>
          </a:p>
        </p:txBody>
      </p:sp>
    </p:spTree>
    <p:extLst>
      <p:ext uri="{BB962C8B-B14F-4D97-AF65-F5344CB8AC3E}">
        <p14:creationId xmlns:p14="http://schemas.microsoft.com/office/powerpoint/2010/main" val="97120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Component View</a:t>
            </a:r>
          </a:p>
        </p:txBody>
      </p:sp>
      <p:pic>
        <p:nvPicPr>
          <p:cNvPr id="4" name="Content Placeholder 3"/>
          <p:cNvPicPr>
            <a:picLocks noGrp="1" noChangeAspect="1"/>
          </p:cNvPicPr>
          <p:nvPr>
            <p:ph idx="1"/>
          </p:nvPr>
        </p:nvPicPr>
        <p:blipFill>
          <a:blip r:embed="rId3"/>
          <a:stretch>
            <a:fillRect/>
          </a:stretch>
        </p:blipFill>
        <p:spPr>
          <a:xfrm>
            <a:off x="0" y="1375354"/>
            <a:ext cx="9144000" cy="4674818"/>
          </a:xfrm>
        </p:spPr>
      </p:pic>
    </p:spTree>
    <p:extLst>
      <p:ext uri="{BB962C8B-B14F-4D97-AF65-F5344CB8AC3E}">
        <p14:creationId xmlns:p14="http://schemas.microsoft.com/office/powerpoint/2010/main" val="275456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Deployment View</a:t>
            </a:r>
          </a:p>
        </p:txBody>
      </p:sp>
      <p:pic>
        <p:nvPicPr>
          <p:cNvPr id="5" name="Content Placeholder 4"/>
          <p:cNvPicPr>
            <a:picLocks noGrp="1" noChangeAspect="1"/>
          </p:cNvPicPr>
          <p:nvPr>
            <p:ph idx="1"/>
          </p:nvPr>
        </p:nvPicPr>
        <p:blipFill>
          <a:blip r:embed="rId3"/>
          <a:stretch>
            <a:fillRect/>
          </a:stretch>
        </p:blipFill>
        <p:spPr>
          <a:xfrm>
            <a:off x="943825" y="1485900"/>
            <a:ext cx="7270433" cy="4276725"/>
          </a:xfrm>
        </p:spPr>
      </p:pic>
    </p:spTree>
    <p:extLst>
      <p:ext uri="{BB962C8B-B14F-4D97-AF65-F5344CB8AC3E}">
        <p14:creationId xmlns:p14="http://schemas.microsoft.com/office/powerpoint/2010/main" val="297999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Mockups</a:t>
            </a:r>
            <a:endParaRPr lang="it-IT" dirty="0"/>
          </a:p>
        </p:txBody>
      </p:sp>
      <p:pic>
        <p:nvPicPr>
          <p:cNvPr id="4" name="Segnaposto contenuto 3"/>
          <p:cNvPicPr>
            <a:picLocks noGrp="1" noChangeAspect="1"/>
          </p:cNvPicPr>
          <p:nvPr>
            <p:ph idx="1"/>
          </p:nvPr>
        </p:nvPicPr>
        <p:blipFill>
          <a:blip r:embed="rId3"/>
          <a:stretch>
            <a:fillRect/>
          </a:stretch>
        </p:blipFill>
        <p:spPr>
          <a:xfrm>
            <a:off x="5549408" y="1498549"/>
            <a:ext cx="3421756" cy="4257754"/>
          </a:xfrm>
          <a:prstGeom prst="rect">
            <a:avLst/>
          </a:prstGeom>
          <a:solidFill>
            <a:srgbClr val="FFFFFF">
              <a:shade val="85000"/>
            </a:srgbClr>
          </a:solidFill>
          <a:ln w="190500" cap="rnd">
            <a:solidFill>
              <a:srgbClr val="FFFFFF"/>
            </a:solidFill>
          </a:ln>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Immagine 4"/>
          <p:cNvPicPr>
            <a:picLocks noChangeAspect="1"/>
          </p:cNvPicPr>
          <p:nvPr/>
        </p:nvPicPr>
        <p:blipFill>
          <a:blip r:embed="rId4"/>
          <a:stretch>
            <a:fillRect/>
          </a:stretch>
        </p:blipFill>
        <p:spPr>
          <a:xfrm>
            <a:off x="161521" y="1498549"/>
            <a:ext cx="5588861" cy="3526095"/>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6" name="Rectangle 5"/>
          <p:cNvSpPr/>
          <p:nvPr/>
        </p:nvSpPr>
        <p:spPr>
          <a:xfrm>
            <a:off x="2057399" y="5142468"/>
            <a:ext cx="1073243" cy="338554"/>
          </a:xfrm>
          <a:prstGeom prst="rect">
            <a:avLst/>
          </a:prstGeom>
        </p:spPr>
        <p:txBody>
          <a:bodyPr wrap="none">
            <a:spAutoFit/>
          </a:bodyPr>
          <a:lstStyle/>
          <a:p>
            <a:r>
              <a:rPr lang="en-US" sz="1600" dirty="0"/>
              <a:t>Car Screen</a:t>
            </a:r>
          </a:p>
        </p:txBody>
      </p:sp>
      <p:sp>
        <p:nvSpPr>
          <p:cNvPr id="7" name="TextBox 6"/>
          <p:cNvSpPr txBox="1"/>
          <p:nvPr/>
        </p:nvSpPr>
        <p:spPr>
          <a:xfrm>
            <a:off x="5210155" y="5696466"/>
            <a:ext cx="1151277" cy="338554"/>
          </a:xfrm>
          <a:prstGeom prst="rect">
            <a:avLst/>
          </a:prstGeom>
          <a:noFill/>
        </p:spPr>
        <p:txBody>
          <a:bodyPr wrap="none" rtlCol="0">
            <a:spAutoFit/>
          </a:bodyPr>
          <a:lstStyle/>
          <a:p>
            <a:r>
              <a:rPr lang="en-US" sz="1600" dirty="0"/>
              <a:t>Mobile App</a:t>
            </a:r>
          </a:p>
        </p:txBody>
      </p:sp>
    </p:spTree>
    <p:extLst>
      <p:ext uri="{BB962C8B-B14F-4D97-AF65-F5344CB8AC3E}">
        <p14:creationId xmlns:p14="http://schemas.microsoft.com/office/powerpoint/2010/main" val="8046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630330181"/>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079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Test </a:t>
            </a:r>
            <a:r>
              <a:rPr lang="it-IT" dirty="0" err="1"/>
              <a:t>Strategy</a:t>
            </a:r>
            <a:endParaRPr lang="it-IT" dirty="0"/>
          </a:p>
        </p:txBody>
      </p:sp>
      <p:graphicFrame>
        <p:nvGraphicFramePr>
          <p:cNvPr id="4" name="Segnaposto contenuto 3"/>
          <p:cNvGraphicFramePr>
            <a:graphicFrameLocks noGrp="1"/>
          </p:cNvGraphicFramePr>
          <p:nvPr>
            <p:ph idx="1"/>
            <p:extLst>
              <p:ext uri="{D42A27DB-BD31-4B8C-83A1-F6EECF244321}">
                <p14:modId xmlns:p14="http://schemas.microsoft.com/office/powerpoint/2010/main" val="3158186835"/>
              </p:ext>
            </p:extLst>
          </p:nvPr>
        </p:nvGraphicFramePr>
        <p:xfrm>
          <a:off x="417410" y="1400175"/>
          <a:ext cx="832326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98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Dependencies</a:t>
            </a:r>
            <a:r>
              <a:rPr lang="it-IT" dirty="0"/>
              <a:t> Management</a:t>
            </a:r>
          </a:p>
        </p:txBody>
      </p:sp>
      <p:pic>
        <p:nvPicPr>
          <p:cNvPr id="4" name="Segnaposto contenuto 3"/>
          <p:cNvPicPr>
            <a:picLocks noGrp="1" noChangeAspect="1"/>
          </p:cNvPicPr>
          <p:nvPr>
            <p:ph idx="1"/>
          </p:nvPr>
        </p:nvPicPr>
        <p:blipFill>
          <a:blip r:embed="rId3"/>
          <a:stretch>
            <a:fillRect/>
          </a:stretch>
        </p:blipFill>
        <p:spPr>
          <a:xfrm>
            <a:off x="2360346" y="1409700"/>
            <a:ext cx="4437392" cy="4525963"/>
          </a:xfrm>
        </p:spPr>
      </p:pic>
    </p:spTree>
    <p:extLst>
      <p:ext uri="{BB962C8B-B14F-4D97-AF65-F5344CB8AC3E}">
        <p14:creationId xmlns:p14="http://schemas.microsoft.com/office/powerpoint/2010/main" val="115324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err="1"/>
              <a:t>References</a:t>
            </a:r>
            <a:endParaRPr lang="en-US" dirty="0"/>
          </a:p>
        </p:txBody>
      </p:sp>
      <p:sp>
        <p:nvSpPr>
          <p:cNvPr id="3" name="Content Placeholder 2"/>
          <p:cNvSpPr>
            <a:spLocks noGrp="1"/>
          </p:cNvSpPr>
          <p:nvPr>
            <p:ph idx="1"/>
          </p:nvPr>
        </p:nvSpPr>
        <p:spPr/>
        <p:txBody>
          <a:bodyPr>
            <a:normAutofit lnSpcReduction="10000"/>
          </a:bodyPr>
          <a:lstStyle/>
          <a:p>
            <a:pPr marL="342900" indent="-342900">
              <a:spcBef>
                <a:spcPts val="1200"/>
              </a:spcBef>
              <a:buFont typeface="Courier New" panose="02070309020205020404" pitchFamily="49" charset="0"/>
              <a:buChar char="o"/>
            </a:pPr>
            <a:r>
              <a:rPr lang="it-IT" sz="2000" dirty="0"/>
              <a:t>RASDver1.1</a:t>
            </a:r>
          </a:p>
          <a:p>
            <a:pPr marL="342900" indent="-342900">
              <a:spcBef>
                <a:spcPts val="1200"/>
              </a:spcBef>
              <a:buFont typeface="Courier New" panose="02070309020205020404" pitchFamily="49" charset="0"/>
              <a:buChar char="o"/>
            </a:pPr>
            <a:r>
              <a:rPr lang="it-IT" sz="2000" dirty="0"/>
              <a:t>DDver1.1</a:t>
            </a:r>
          </a:p>
          <a:p>
            <a:pPr marL="342900" indent="-342900">
              <a:spcBef>
                <a:spcPts val="1200"/>
              </a:spcBef>
              <a:buFont typeface="Courier New" panose="02070309020205020404" pitchFamily="49" charset="0"/>
              <a:buChar char="o"/>
            </a:pPr>
            <a:r>
              <a:rPr lang="it-IT" sz="2000" dirty="0"/>
              <a:t>ITPD</a:t>
            </a:r>
            <a:endParaRPr lang="en-US" sz="2000" dirty="0"/>
          </a:p>
          <a:p>
            <a:pPr marL="342900" indent="-342900">
              <a:spcBef>
                <a:spcPts val="1200"/>
              </a:spcBef>
              <a:buFont typeface="Courier New" panose="02070309020205020404" pitchFamily="49" charset="0"/>
              <a:buChar char="o"/>
            </a:pPr>
            <a:r>
              <a:rPr lang="en-US" sz="2000" dirty="0"/>
              <a:t>PP</a:t>
            </a:r>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a:p>
            <a:endParaRPr lang="en-US" dirty="0"/>
          </a:p>
          <a:p>
            <a:endParaRPr lang="en-US" dirty="0"/>
          </a:p>
          <a:p>
            <a:endParaRPr lang="en-US" dirty="0"/>
          </a:p>
          <a:p>
            <a:r>
              <a:rPr lang="en-US" sz="2000" dirty="0"/>
              <a:t>For further references refer to the complete documents.</a:t>
            </a:r>
            <a:endParaRPr lang="it-IT" sz="2000" dirty="0"/>
          </a:p>
        </p:txBody>
      </p:sp>
    </p:spTree>
    <p:extLst>
      <p:ext uri="{BB962C8B-B14F-4D97-AF65-F5344CB8AC3E}">
        <p14:creationId xmlns:p14="http://schemas.microsoft.com/office/powerpoint/2010/main" val="1402240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endParaRPr lang="it-IT" dirty="0"/>
          </a:p>
        </p:txBody>
      </p:sp>
      <p:sp>
        <p:nvSpPr>
          <p:cNvPr id="3" name="Segnaposto contenuto 2"/>
          <p:cNvSpPr>
            <a:spLocks noGrp="1"/>
          </p:cNvSpPr>
          <p:nvPr>
            <p:ph idx="1"/>
          </p:nvPr>
        </p:nvSpPr>
        <p:spPr/>
        <p:txBody>
          <a:bodyPr>
            <a:normAutofit/>
          </a:bodyPr>
          <a:lstStyle/>
          <a:p>
            <a:endParaRPr lang="it-IT" sz="3200" dirty="0"/>
          </a:p>
          <a:p>
            <a:endParaRPr lang="it-IT" sz="2000" dirty="0"/>
          </a:p>
          <a:p>
            <a:endParaRPr lang="it-IT" sz="3200" dirty="0"/>
          </a:p>
          <a:p>
            <a:pPr algn="ctr"/>
            <a:r>
              <a:rPr lang="it-IT" sz="3200" b="1" dirty="0">
                <a:solidFill>
                  <a:schemeClr val="accent1"/>
                </a:solidFill>
              </a:rPr>
              <a:t>THANK YOU FOR THE ATTENTION</a:t>
            </a:r>
          </a:p>
        </p:txBody>
      </p:sp>
    </p:spTree>
    <p:extLst>
      <p:ext uri="{BB962C8B-B14F-4D97-AF65-F5344CB8AC3E}">
        <p14:creationId xmlns:p14="http://schemas.microsoft.com/office/powerpoint/2010/main" val="59929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379409845"/>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9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41047538"/>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31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br>
              <a:rPr lang="en-US" dirty="0"/>
            </a:br>
            <a:r>
              <a:rPr lang="en-US" dirty="0"/>
              <a:t>Goals</a:t>
            </a:r>
          </a:p>
        </p:txBody>
      </p:sp>
      <p:sp>
        <p:nvSpPr>
          <p:cNvPr id="3" name="Segnaposto contenuto 2"/>
          <p:cNvSpPr>
            <a:spLocks noGrp="1"/>
          </p:cNvSpPr>
          <p:nvPr>
            <p:ph idx="1"/>
          </p:nvPr>
        </p:nvSpPr>
        <p:spPr/>
        <p:txBody>
          <a:bodyPr>
            <a:normAutofit fontScale="92500" lnSpcReduction="10000"/>
          </a:bodyPr>
          <a:lstStyle/>
          <a:p>
            <a:pPr marL="342900" indent="-342900">
              <a:buFont typeface="Courier New" panose="02070309020205020404" pitchFamily="49" charset="0"/>
              <a:buChar char="o"/>
            </a:pPr>
            <a:r>
              <a:rPr lang="en-US" b="1" dirty="0"/>
              <a:t>[G1] </a:t>
            </a:r>
            <a:r>
              <a:rPr lang="en-US" dirty="0"/>
              <a:t>Whenever a user needs to rent a car, he can do it for a fixated price.</a:t>
            </a:r>
          </a:p>
          <a:p>
            <a:pPr marL="342900" indent="-342900">
              <a:buFont typeface="Courier New" panose="02070309020205020404" pitchFamily="49" charset="0"/>
              <a:buChar char="o"/>
            </a:pPr>
            <a:r>
              <a:rPr lang="en-US" b="1" dirty="0"/>
              <a:t>[G2] </a:t>
            </a:r>
            <a:r>
              <a:rPr lang="en-US" dirty="0"/>
              <a:t>Whenever a user wants to use a car, nobody else can use that car at the same time.</a:t>
            </a:r>
          </a:p>
          <a:p>
            <a:pPr marL="342900" indent="-342900">
              <a:buFont typeface="Courier New" panose="02070309020205020404" pitchFamily="49" charset="0"/>
              <a:buChar char="o"/>
            </a:pPr>
            <a:r>
              <a:rPr lang="en-US" b="1" dirty="0"/>
              <a:t>[G3]</a:t>
            </a:r>
            <a:r>
              <a:rPr lang="en-US" dirty="0"/>
              <a:t> Let users find and reach cars.</a:t>
            </a:r>
          </a:p>
          <a:p>
            <a:pPr marL="342900" indent="-342900">
              <a:buFont typeface="Courier New" panose="02070309020205020404" pitchFamily="49" charset="0"/>
              <a:buChar char="o"/>
            </a:pPr>
            <a:r>
              <a:rPr lang="en-US" b="1" dirty="0"/>
              <a:t>[G4]</a:t>
            </a:r>
            <a:r>
              <a:rPr lang="en-US" dirty="0"/>
              <a:t> Let drivers find and reach safe parking areas and </a:t>
            </a:r>
            <a:r>
              <a:rPr lang="en-US" noProof="1"/>
              <a:t>locations</a:t>
            </a:r>
            <a:r>
              <a:rPr lang="en-US" dirty="0"/>
              <a:t>.</a:t>
            </a:r>
          </a:p>
          <a:p>
            <a:pPr marL="342900" indent="-342900">
              <a:buFont typeface="Courier New" panose="02070309020205020404" pitchFamily="49" charset="0"/>
              <a:buChar char="o"/>
            </a:pPr>
            <a:r>
              <a:rPr lang="en-US" b="1" dirty="0"/>
              <a:t>[G5]</a:t>
            </a:r>
            <a:r>
              <a:rPr lang="en-US" dirty="0"/>
              <a:t> Encourage the sharing of a single car.</a:t>
            </a:r>
          </a:p>
          <a:p>
            <a:pPr marL="342900" indent="-342900">
              <a:buFont typeface="Courier New" panose="02070309020205020404" pitchFamily="49" charset="0"/>
              <a:buChar char="o"/>
            </a:pPr>
            <a:r>
              <a:rPr lang="en-US" b="1" dirty="0"/>
              <a:t>[G6]</a:t>
            </a:r>
            <a:r>
              <a:rPr lang="en-US" dirty="0"/>
              <a:t> Keep cars battery at a level such that they can be used for the greatest possible amount of time.</a:t>
            </a:r>
          </a:p>
          <a:p>
            <a:pPr marL="342900" indent="-342900">
              <a:buFont typeface="Courier New" panose="02070309020205020404" pitchFamily="49" charset="0"/>
              <a:buChar char="o"/>
            </a:pPr>
            <a:r>
              <a:rPr lang="it-IT" b="1" dirty="0"/>
              <a:t>[G7] </a:t>
            </a:r>
            <a:r>
              <a:rPr lang="en-US" dirty="0"/>
              <a:t>Keep</a:t>
            </a:r>
            <a:r>
              <a:rPr lang="it-IT" dirty="0"/>
              <a:t> </a:t>
            </a:r>
            <a:r>
              <a:rPr lang="en-US" noProof="1"/>
              <a:t>cars</a:t>
            </a:r>
            <a:r>
              <a:rPr lang="it-IT" dirty="0"/>
              <a:t> </a:t>
            </a:r>
            <a:r>
              <a:rPr lang="en-US" dirty="0"/>
              <a:t>always</a:t>
            </a:r>
            <a:r>
              <a:rPr lang="it-IT" dirty="0"/>
              <a:t> </a:t>
            </a:r>
            <a:r>
              <a:rPr lang="en-US" dirty="0"/>
              <a:t>well</a:t>
            </a:r>
            <a:r>
              <a:rPr lang="it-IT" dirty="0"/>
              <a:t> </a:t>
            </a:r>
            <a:r>
              <a:rPr lang="en-US" dirty="0"/>
              <a:t>distributed</a:t>
            </a:r>
            <a:r>
              <a:rPr lang="it-IT" dirty="0"/>
              <a:t> on the </a:t>
            </a:r>
            <a:r>
              <a:rPr lang="en-US" dirty="0"/>
              <a:t>territory</a:t>
            </a:r>
            <a:r>
              <a:rPr lang="it-IT" dirty="0"/>
              <a:t>.</a:t>
            </a:r>
          </a:p>
          <a:p>
            <a:pPr marL="342900" indent="-342900">
              <a:buFont typeface="Courier New" panose="02070309020205020404" pitchFamily="49" charset="0"/>
              <a:buChar char="o"/>
            </a:pPr>
            <a:r>
              <a:rPr lang="it-IT" b="1" dirty="0"/>
              <a:t>[G8] </a:t>
            </a:r>
            <a:r>
              <a:rPr lang="en-US" dirty="0"/>
              <a:t>Make</a:t>
            </a:r>
            <a:r>
              <a:rPr lang="it-IT" dirty="0"/>
              <a:t> </a:t>
            </a:r>
            <a:r>
              <a:rPr lang="en-US" dirty="0"/>
              <a:t>sure</a:t>
            </a:r>
            <a:r>
              <a:rPr lang="it-IT" dirty="0"/>
              <a:t> </a:t>
            </a:r>
            <a:r>
              <a:rPr lang="en-US" dirty="0"/>
              <a:t>that</a:t>
            </a:r>
            <a:r>
              <a:rPr lang="it-IT" dirty="0"/>
              <a:t> </a:t>
            </a:r>
            <a:r>
              <a:rPr lang="en-US" dirty="0"/>
              <a:t>most</a:t>
            </a:r>
            <a:r>
              <a:rPr lang="it-IT" dirty="0"/>
              <a:t> of the </a:t>
            </a:r>
            <a:r>
              <a:rPr lang="en-US" dirty="0"/>
              <a:t>cars</a:t>
            </a:r>
            <a:r>
              <a:rPr lang="it-IT" dirty="0"/>
              <a:t> are ready to be </a:t>
            </a:r>
            <a:r>
              <a:rPr lang="en-US" dirty="0"/>
              <a:t>used</a:t>
            </a:r>
            <a:r>
              <a:rPr lang="it-IT" dirty="0"/>
              <a:t> and in a </a:t>
            </a:r>
            <a:r>
              <a:rPr lang="en-US" dirty="0"/>
              <a:t>good</a:t>
            </a:r>
            <a:r>
              <a:rPr lang="it-IT" dirty="0"/>
              <a:t> </a:t>
            </a:r>
            <a:r>
              <a:rPr lang="en-US" dirty="0"/>
              <a:t>condition</a:t>
            </a:r>
            <a:r>
              <a:rPr lang="it-IT" dirty="0"/>
              <a:t>.</a:t>
            </a:r>
          </a:p>
          <a:p>
            <a:pPr marL="342900" indent="-342900">
              <a:buFont typeface="Courier New" panose="02070309020205020404" pitchFamily="49" charset="0"/>
              <a:buChar char="o"/>
            </a:pPr>
            <a:r>
              <a:rPr lang="it-IT" b="1" dirty="0"/>
              <a:t>[G9] </a:t>
            </a:r>
            <a:r>
              <a:rPr lang="en-US" dirty="0"/>
              <a:t>Identify</a:t>
            </a:r>
            <a:r>
              <a:rPr lang="it-IT" dirty="0"/>
              <a:t> </a:t>
            </a:r>
            <a:r>
              <a:rPr lang="en-US" dirty="0"/>
              <a:t>who</a:t>
            </a:r>
            <a:r>
              <a:rPr lang="it-IT" dirty="0"/>
              <a:t> the driver is for security </a:t>
            </a:r>
            <a:r>
              <a:rPr lang="en-US" dirty="0"/>
              <a:t>purposes</a:t>
            </a:r>
            <a:r>
              <a:rPr lang="it-IT" dirty="0"/>
              <a:t>.</a:t>
            </a:r>
            <a:endParaRPr lang="it-IT" b="1" dirty="0"/>
          </a:p>
        </p:txBody>
      </p:sp>
    </p:spTree>
    <p:extLst>
      <p:ext uri="{BB962C8B-B14F-4D97-AF65-F5344CB8AC3E}">
        <p14:creationId xmlns:p14="http://schemas.microsoft.com/office/powerpoint/2010/main" val="6813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Proposed System</a:t>
            </a:r>
          </a:p>
        </p:txBody>
      </p:sp>
      <p:sp>
        <p:nvSpPr>
          <p:cNvPr id="17" name="Content Placeholder 16"/>
          <p:cNvSpPr>
            <a:spLocks noGrp="1"/>
          </p:cNvSpPr>
          <p:nvPr>
            <p:ph idx="1"/>
          </p:nvPr>
        </p:nvSpPr>
        <p:spPr>
          <a:xfrm>
            <a:off x="457200" y="1473200"/>
            <a:ext cx="8323726" cy="4525963"/>
          </a:xfrm>
        </p:spPr>
        <p:txBody>
          <a:bodyPr>
            <a:normAutofit/>
          </a:bodyPr>
          <a:lstStyle/>
          <a:p>
            <a:pPr marL="342900" indent="-342900">
              <a:buFont typeface="Courier New" panose="02070309020205020404" pitchFamily="49" charset="0"/>
              <a:buChar char="o"/>
            </a:pPr>
            <a:r>
              <a:rPr lang="en-US" sz="2000" dirty="0"/>
              <a:t>Mobile App</a:t>
            </a:r>
          </a:p>
          <a:p>
            <a:pPr marL="1085850" lvl="1" indent="-342900">
              <a:buFont typeface="Wingdings" panose="05000000000000000000" pitchFamily="2" charset="2"/>
              <a:buChar char="Ø"/>
            </a:pPr>
            <a:r>
              <a:rPr lang="en-US" sz="2000" dirty="0"/>
              <a:t>All functionalities implemented</a:t>
            </a:r>
          </a:p>
          <a:p>
            <a:pPr marL="1085850" lvl="1" indent="-342900">
              <a:buFont typeface="Wingdings" panose="05000000000000000000" pitchFamily="2" charset="2"/>
              <a:buChar char="Ø"/>
            </a:pPr>
            <a:r>
              <a:rPr lang="en-US" sz="2000" dirty="0"/>
              <a:t>Availability for Android, iOS, Windows Phone</a:t>
            </a:r>
          </a:p>
          <a:p>
            <a:pPr lvl="1" indent="0">
              <a:buNone/>
            </a:pPr>
            <a:endParaRPr lang="en-US" sz="2000" dirty="0"/>
          </a:p>
          <a:p>
            <a:pPr marL="342900" indent="-342900">
              <a:buFont typeface="Courier New" panose="02070309020205020404" pitchFamily="49" charset="0"/>
              <a:buChar char="o"/>
            </a:pPr>
            <a:r>
              <a:rPr lang="en-US" sz="2000" dirty="0"/>
              <a:t>Web Site</a:t>
            </a:r>
          </a:p>
          <a:p>
            <a:pPr marL="1085850" lvl="1" indent="-342900">
              <a:buFont typeface="Wingdings" panose="05000000000000000000" pitchFamily="2" charset="2"/>
              <a:buChar char="Ø"/>
            </a:pPr>
            <a:r>
              <a:rPr lang="en-US" sz="2000" dirty="0"/>
              <a:t>Account management functionalities</a:t>
            </a:r>
          </a:p>
          <a:p>
            <a:pPr marL="1085850" lvl="1" indent="-342900">
              <a:buFont typeface="Wingdings" panose="05000000000000000000" pitchFamily="2" charset="2"/>
              <a:buChar char="Ø"/>
            </a:pPr>
            <a:r>
              <a:rPr lang="en-US" sz="2000" dirty="0"/>
              <a:t>Cars and parking areas displayer</a:t>
            </a:r>
          </a:p>
          <a:p>
            <a:pPr marL="1085850" lvl="1" indent="-342900">
              <a:buFont typeface="Wingdings" panose="05000000000000000000" pitchFamily="2" charset="2"/>
              <a:buChar char="Ø"/>
            </a:pPr>
            <a:r>
              <a:rPr lang="en-US" sz="2000" dirty="0"/>
              <a:t>Availability for the most common browser</a:t>
            </a:r>
          </a:p>
          <a:p>
            <a:pPr lvl="1" indent="0">
              <a:buNone/>
            </a:pPr>
            <a:endParaRPr lang="en-US" sz="2000" dirty="0"/>
          </a:p>
          <a:p>
            <a:pPr marL="342900" indent="-342900">
              <a:buFont typeface="Courier New" panose="02070309020205020404" pitchFamily="49" charset="0"/>
              <a:buChar char="o"/>
            </a:pPr>
            <a:r>
              <a:rPr lang="en-US" sz="2000" dirty="0"/>
              <a:t>Interaction with sensors installed on the cars********</a:t>
            </a:r>
          </a:p>
        </p:txBody>
      </p:sp>
    </p:spTree>
    <p:extLst>
      <p:ext uri="{BB962C8B-B14F-4D97-AF65-F5344CB8AC3E}">
        <p14:creationId xmlns:p14="http://schemas.microsoft.com/office/powerpoint/2010/main" val="421070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xEl>
                                              <p:pRg st="4" end="4"/>
                                            </p:txEl>
                                          </p:spTgt>
                                        </p:tgtEl>
                                        <p:attrNameLst>
                                          <p:attrName>style.visibility</p:attrName>
                                        </p:attrNameLst>
                                      </p:cBhvr>
                                      <p:to>
                                        <p:strVal val="visible"/>
                                      </p:to>
                                    </p:set>
                                    <p:animEffect transition="in" filter="fade">
                                      <p:cBhvr>
                                        <p:cTn id="18" dur="500"/>
                                        <p:tgtEl>
                                          <p:spTgt spid="1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animEffect transition="in" filter="fade">
                                      <p:cBhvr>
                                        <p:cTn id="21" dur="500"/>
                                        <p:tgtEl>
                                          <p:spTgt spid="1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6" end="6"/>
                                            </p:txEl>
                                          </p:spTgt>
                                        </p:tgtEl>
                                        <p:attrNameLst>
                                          <p:attrName>style.visibility</p:attrName>
                                        </p:attrNameLst>
                                      </p:cBhvr>
                                      <p:to>
                                        <p:strVal val="visible"/>
                                      </p:to>
                                    </p:set>
                                    <p:animEffect transition="in" filter="fade">
                                      <p:cBhvr>
                                        <p:cTn id="24" dur="500"/>
                                        <p:tgtEl>
                                          <p:spTgt spid="1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animEffect transition="in" filter="fade">
                                      <p:cBhvr>
                                        <p:cTn id="27" dur="500"/>
                                        <p:tgtEl>
                                          <p:spTgt spid="1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9" end="9"/>
                                            </p:txEl>
                                          </p:spTgt>
                                        </p:tgtEl>
                                        <p:attrNameLst>
                                          <p:attrName>style.visibility</p:attrName>
                                        </p:attrNameLst>
                                      </p:cBhvr>
                                      <p:to>
                                        <p:strVal val="visible"/>
                                      </p:to>
                                    </p:set>
                                    <p:animEffect transition="in" filter="fade">
                                      <p:cBhvr>
                                        <p:cTn id="32" dur="5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en-US" dirty="0"/>
              <a:t>Actors</a:t>
            </a:r>
          </a:p>
        </p:txBody>
      </p:sp>
      <p:sp>
        <p:nvSpPr>
          <p:cNvPr id="3" name="Content Placeholder 2"/>
          <p:cNvSpPr>
            <a:spLocks noGrp="1"/>
          </p:cNvSpPr>
          <p:nvPr>
            <p:ph idx="1"/>
          </p:nvPr>
        </p:nvSpPr>
        <p:spPr/>
        <p:txBody>
          <a:bodyPr>
            <a:normAutofit/>
          </a:bodyPr>
          <a:lstStyle/>
          <a:p>
            <a:pPr marL="342900" indent="-342900">
              <a:spcBef>
                <a:spcPts val="1200"/>
              </a:spcBef>
              <a:buFont typeface="Courier New" panose="02070309020205020404" pitchFamily="49" charset="0"/>
              <a:buChar char="o"/>
            </a:pPr>
            <a:r>
              <a:rPr lang="en-US" sz="2000" b="1" dirty="0"/>
              <a:t>Guest</a:t>
            </a:r>
            <a:r>
              <a:rPr lang="en-US" sz="2000" dirty="0"/>
              <a:t>: visitor person who can access a limited number of the </a:t>
            </a:r>
            <a:r>
              <a:rPr lang="en-US" sz="2000" dirty="0" err="1"/>
              <a:t>PowerEnJoy’s</a:t>
            </a:r>
            <a:r>
              <a:rPr lang="en-US" sz="2000" dirty="0"/>
              <a:t> features.</a:t>
            </a:r>
          </a:p>
          <a:p>
            <a:pPr marL="342900" indent="-342900">
              <a:spcBef>
                <a:spcPts val="1200"/>
              </a:spcBef>
              <a:buFont typeface="Courier New" panose="02070309020205020404" pitchFamily="49" charset="0"/>
              <a:buChar char="o"/>
            </a:pPr>
            <a:r>
              <a:rPr lang="en-US" sz="2000" b="1" dirty="0"/>
              <a:t>User</a:t>
            </a:r>
            <a:r>
              <a:rPr lang="en-US" sz="2000" dirty="0"/>
              <a:t>: a person who has registered and therefore has provided his personal and payment information.</a:t>
            </a:r>
          </a:p>
          <a:p>
            <a:pPr marL="342900" indent="-342900">
              <a:spcBef>
                <a:spcPts val="1200"/>
              </a:spcBef>
              <a:buFont typeface="Courier New" panose="02070309020205020404" pitchFamily="49" charset="0"/>
              <a:buChar char="o"/>
            </a:pPr>
            <a:r>
              <a:rPr lang="en-US" sz="2000" b="1" dirty="0"/>
              <a:t>Driver</a:t>
            </a:r>
            <a:r>
              <a:rPr lang="en-US" sz="2000" dirty="0"/>
              <a:t>: a user who has made a reservation for a car and now is driving it.</a:t>
            </a:r>
          </a:p>
          <a:p>
            <a:pPr marL="342900" indent="-342900">
              <a:spcBef>
                <a:spcPts val="1200"/>
              </a:spcBef>
              <a:buFont typeface="Courier New" panose="02070309020205020404" pitchFamily="49" charset="0"/>
              <a:buChar char="o"/>
            </a:pPr>
            <a:r>
              <a:rPr lang="en-US" sz="2000" b="1" dirty="0"/>
              <a:t>Operator</a:t>
            </a:r>
            <a:r>
              <a:rPr lang="en-US" sz="2000" dirty="0"/>
              <a:t>: a person who takes care of cars’ maintenance and picks up various kinds issues when they happened.</a:t>
            </a:r>
          </a:p>
        </p:txBody>
      </p:sp>
    </p:spTree>
    <p:extLst>
      <p:ext uri="{BB962C8B-B14F-4D97-AF65-F5344CB8AC3E}">
        <p14:creationId xmlns:p14="http://schemas.microsoft.com/office/powerpoint/2010/main" val="27655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A </a:t>
            </a:r>
            <a:r>
              <a:rPr lang="it-IT" dirty="0" err="1"/>
              <a:t>Typical</a:t>
            </a:r>
            <a:r>
              <a:rPr lang="it-IT" dirty="0"/>
              <a:t> Scenario</a:t>
            </a:r>
          </a:p>
        </p:txBody>
      </p:sp>
      <p:sp>
        <p:nvSpPr>
          <p:cNvPr id="3" name="Segnaposto contenuto 2"/>
          <p:cNvSpPr>
            <a:spLocks noGrp="1"/>
          </p:cNvSpPr>
          <p:nvPr>
            <p:ph idx="1"/>
          </p:nvPr>
        </p:nvSpPr>
        <p:spPr>
          <a:xfrm>
            <a:off x="457200" y="1600200"/>
            <a:ext cx="8323726" cy="4525963"/>
          </a:xfrm>
        </p:spPr>
        <p:txBody>
          <a:bodyPr>
            <a:normAutofit/>
          </a:bodyPr>
          <a:lstStyle/>
          <a:p>
            <a:pPr>
              <a:spcBef>
                <a:spcPts val="1200"/>
              </a:spcBef>
            </a:pPr>
            <a:r>
              <a:rPr lang="en-US" sz="2000" dirty="0"/>
              <a:t>Juan wants to get to a museum with his friends using </a:t>
            </a:r>
            <a:r>
              <a:rPr lang="en-US" sz="2000" dirty="0" err="1"/>
              <a:t>PowerEnJoy</a:t>
            </a:r>
            <a:r>
              <a:rPr lang="en-US" sz="2000" dirty="0"/>
              <a:t>, so he searches for a car using the mobile application.</a:t>
            </a:r>
          </a:p>
          <a:p>
            <a:pPr>
              <a:spcBef>
                <a:spcPts val="1200"/>
              </a:spcBef>
            </a:pPr>
            <a:r>
              <a:rPr lang="en-US" sz="2000" dirty="0"/>
              <a:t>Juan reserves a car and uses the “navigate to the car" functionality to get to the chosen location.</a:t>
            </a:r>
          </a:p>
          <a:p>
            <a:pPr>
              <a:spcBef>
                <a:spcPts val="1200"/>
              </a:spcBef>
            </a:pPr>
            <a:r>
              <a:rPr lang="en-US" sz="2000" dirty="0"/>
              <a:t>When he and his friends are nearby the car, he uses the “unlock doors" button to open the car doors, then they board together.</a:t>
            </a:r>
          </a:p>
          <a:p>
            <a:pPr>
              <a:spcBef>
                <a:spcPts val="1200"/>
              </a:spcBef>
            </a:pPr>
            <a:r>
              <a:rPr lang="en-US" sz="2000" dirty="0"/>
              <a:t>Juan is asked to insert the password, then </a:t>
            </a:r>
            <a:r>
              <a:rPr lang="en-US" sz="2000" b="1" dirty="0">
                <a:solidFill>
                  <a:schemeClr val="accent1">
                    <a:lumMod val="75000"/>
                  </a:schemeClr>
                </a:solidFill>
              </a:rPr>
              <a:t>he ignites the engine and starts his ride</a:t>
            </a:r>
            <a:r>
              <a:rPr lang="en-US" sz="2000" dirty="0"/>
              <a:t>.</a:t>
            </a:r>
            <a:endParaRPr lang="en-US" dirty="0"/>
          </a:p>
          <a:p>
            <a:pPr>
              <a:spcBef>
                <a:spcPts val="1200"/>
              </a:spcBef>
            </a:pPr>
            <a:r>
              <a:rPr lang="it-IT" sz="2000" dirty="0" err="1"/>
              <a:t>As</a:t>
            </a:r>
            <a:r>
              <a:rPr lang="it-IT" sz="2000" dirty="0"/>
              <a:t> </a:t>
            </a:r>
            <a:r>
              <a:rPr lang="it-IT" sz="2000" dirty="0" err="1"/>
              <a:t>soon</a:t>
            </a:r>
            <a:r>
              <a:rPr lang="it-IT" sz="2000" dirty="0"/>
              <a:t> </a:t>
            </a:r>
            <a:r>
              <a:rPr lang="it-IT" sz="2000" dirty="0" err="1"/>
              <a:t>as</a:t>
            </a:r>
            <a:r>
              <a:rPr lang="it-IT" sz="2000" dirty="0"/>
              <a:t> </a:t>
            </a:r>
            <a:r>
              <a:rPr lang="en-US" sz="2000" dirty="0"/>
              <a:t>Juan arrives to the museum, he parks into a safe parking area. So, they get off the car and the doors lock.</a:t>
            </a:r>
            <a:endParaRPr lang="it-IT" sz="2000" dirty="0"/>
          </a:p>
        </p:txBody>
      </p:sp>
    </p:spTree>
    <p:extLst>
      <p:ext uri="{BB962C8B-B14F-4D97-AF65-F5344CB8AC3E}">
        <p14:creationId xmlns:p14="http://schemas.microsoft.com/office/powerpoint/2010/main" val="377334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a:t>Use Case: start ride (1)</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04055360"/>
              </p:ext>
            </p:extLst>
          </p:nvPr>
        </p:nvGraphicFramePr>
        <p:xfrm>
          <a:off x="457200" y="1549400"/>
          <a:ext cx="8323264" cy="4211832"/>
        </p:xfrm>
        <a:graphic>
          <a:graphicData uri="http://schemas.openxmlformats.org/drawingml/2006/table">
            <a:tbl>
              <a:tblPr firstRow="1" bandRow="1">
                <a:tableStyleId>{D7AC3CCA-C797-4891-BE02-D94E43425B78}</a:tableStyleId>
              </a:tblPr>
              <a:tblGrid>
                <a:gridCol w="2044700">
                  <a:extLst>
                    <a:ext uri="{9D8B030D-6E8A-4147-A177-3AD203B41FA5}">
                      <a16:colId xmlns:a16="http://schemas.microsoft.com/office/drawing/2014/main" val="2598687409"/>
                    </a:ext>
                  </a:extLst>
                </a:gridCol>
                <a:gridCol w="6278564">
                  <a:extLst>
                    <a:ext uri="{9D8B030D-6E8A-4147-A177-3AD203B41FA5}">
                      <a16:colId xmlns:a16="http://schemas.microsoft.com/office/drawing/2014/main" val="3647540984"/>
                    </a:ext>
                  </a:extLst>
                </a:gridCol>
              </a:tblGrid>
              <a:tr h="433624">
                <a:tc>
                  <a:txBody>
                    <a:bodyPr/>
                    <a:lstStyle/>
                    <a:p>
                      <a:r>
                        <a:rPr lang="en-US" sz="1600" dirty="0"/>
                        <a:t>Actor</a:t>
                      </a:r>
                      <a:endParaRPr lang="en-US" sz="1600" b="1" dirty="0"/>
                    </a:p>
                  </a:txBody>
                  <a:tcPr/>
                </a:tc>
                <a:tc>
                  <a:txBody>
                    <a:bodyPr/>
                    <a:lstStyle/>
                    <a:p>
                      <a:r>
                        <a:rPr lang="en-US" sz="1600" b="0" dirty="0"/>
                        <a:t>User</a:t>
                      </a:r>
                    </a:p>
                  </a:txBody>
                  <a:tcPr/>
                </a:tc>
                <a:extLst>
                  <a:ext uri="{0D108BD9-81ED-4DB2-BD59-A6C34878D82A}">
                    <a16:rowId xmlns:a16="http://schemas.microsoft.com/office/drawing/2014/main" val="3677500261"/>
                  </a:ext>
                </a:extLst>
              </a:tr>
              <a:tr h="433624">
                <a:tc>
                  <a:txBody>
                    <a:bodyPr/>
                    <a:lstStyle/>
                    <a:p>
                      <a:r>
                        <a:rPr lang="en-US" sz="1600" b="1" dirty="0"/>
                        <a:t>Goal</a:t>
                      </a:r>
                    </a:p>
                  </a:txBody>
                  <a:tcPr/>
                </a:tc>
                <a:tc>
                  <a:txBody>
                    <a:bodyPr/>
                    <a:lstStyle/>
                    <a:p>
                      <a:r>
                        <a:rPr lang="pt-BR" sz="1600" dirty="0"/>
                        <a:t>[G1] [G9]</a:t>
                      </a:r>
                      <a:endParaRPr lang="en-US" sz="1600" dirty="0"/>
                    </a:p>
                  </a:txBody>
                  <a:tcPr/>
                </a:tc>
                <a:extLst>
                  <a:ext uri="{0D108BD9-81ED-4DB2-BD59-A6C34878D82A}">
                    <a16:rowId xmlns:a16="http://schemas.microsoft.com/office/drawing/2014/main" val="1400523772"/>
                  </a:ext>
                </a:extLst>
              </a:tr>
              <a:tr h="433624">
                <a:tc>
                  <a:txBody>
                    <a:bodyPr/>
                    <a:lstStyle/>
                    <a:p>
                      <a:r>
                        <a:rPr lang="it-IT" sz="1600" b="1" dirty="0" err="1"/>
                        <a:t>Precondition</a:t>
                      </a:r>
                      <a:endParaRPr lang="en-US" sz="1600" b="1" dirty="0"/>
                    </a:p>
                  </a:txBody>
                  <a:tcPr/>
                </a:tc>
                <a:tc>
                  <a:txBody>
                    <a:bodyPr/>
                    <a:lstStyle/>
                    <a:p>
                      <a:r>
                        <a:rPr lang="en-US" sz="1600" dirty="0"/>
                        <a:t>The user has an </a:t>
                      </a:r>
                      <a:r>
                        <a:rPr lang="en-US" sz="1600" b="1" dirty="0"/>
                        <a:t>active reservation </a:t>
                      </a:r>
                      <a:r>
                        <a:rPr lang="en-US" sz="1600" dirty="0"/>
                        <a:t>for a car.</a:t>
                      </a:r>
                    </a:p>
                  </a:txBody>
                  <a:tcPr/>
                </a:tc>
                <a:extLst>
                  <a:ext uri="{0D108BD9-81ED-4DB2-BD59-A6C34878D82A}">
                    <a16:rowId xmlns:a16="http://schemas.microsoft.com/office/drawing/2014/main" val="133883642"/>
                  </a:ext>
                </a:extLst>
              </a:tr>
              <a:tr h="1556628">
                <a:tc>
                  <a:txBody>
                    <a:bodyPr/>
                    <a:lstStyle/>
                    <a:p>
                      <a:r>
                        <a:rPr lang="it-IT" sz="1600" b="1" u="none" strike="noStrike" kern="1200" baseline="0" dirty="0" err="1"/>
                        <a:t>Event</a:t>
                      </a:r>
                      <a:r>
                        <a:rPr lang="it-IT" sz="1600" b="1" u="none" strike="noStrike" kern="1200" baseline="0" dirty="0"/>
                        <a:t> Flow</a:t>
                      </a:r>
                      <a:endParaRPr lang="en-US" sz="1600" b="1" i="0" u="none" strike="noStrike" kern="1200" baseline="0" dirty="0">
                        <a:solidFill>
                          <a:schemeClr val="dk1"/>
                        </a:solidFill>
                        <a:latin typeface="+mn-lt"/>
                        <a:ea typeface="+mn-ea"/>
                        <a:cs typeface="+mn-cs"/>
                      </a:endParaRPr>
                    </a:p>
                  </a:txBody>
                  <a:tcPr/>
                </a:tc>
                <a:tc>
                  <a:txBody>
                    <a:bodyPr/>
                    <a:lstStyle/>
                    <a:p>
                      <a:pPr marL="0" indent="-274320">
                        <a:buFont typeface="+mj-lt"/>
                        <a:buAutoNum type="arabicPeriod"/>
                      </a:pPr>
                      <a:r>
                        <a:rPr lang="en-US" sz="1600" dirty="0"/>
                        <a:t>The user launches the car doors </a:t>
                      </a:r>
                      <a:r>
                        <a:rPr lang="en-US" sz="1600" b="1" dirty="0"/>
                        <a:t>unlock command</a:t>
                      </a:r>
                      <a:r>
                        <a:rPr lang="en-US" sz="1600" dirty="0"/>
                        <a:t>.</a:t>
                      </a:r>
                    </a:p>
                    <a:p>
                      <a:pPr marL="0" indent="-274320">
                        <a:buFont typeface="+mj-lt"/>
                        <a:buAutoNum type="arabicPeriod"/>
                      </a:pPr>
                      <a:r>
                        <a:rPr lang="en-US" sz="1600" dirty="0"/>
                        <a:t>PowerEnJoy detects the user's position using the </a:t>
                      </a:r>
                      <a:r>
                        <a:rPr lang="en-US" sz="1600" b="1" dirty="0"/>
                        <a:t>GPS</a:t>
                      </a:r>
                      <a:r>
                        <a:rPr lang="en-US" sz="1600" dirty="0"/>
                        <a:t>.</a:t>
                      </a:r>
                    </a:p>
                    <a:p>
                      <a:pPr marL="0" indent="-274320">
                        <a:buFont typeface="+mj-lt"/>
                        <a:buAutoNum type="arabicPeriod"/>
                      </a:pPr>
                      <a:r>
                        <a:rPr lang="en-US" sz="1600" dirty="0"/>
                        <a:t>PowerEnJoy </a:t>
                      </a:r>
                      <a:r>
                        <a:rPr lang="en-US" sz="1600" b="0" dirty="0"/>
                        <a:t>unlocks</a:t>
                      </a:r>
                      <a:r>
                        <a:rPr lang="en-US" sz="1600" dirty="0"/>
                        <a:t> car doors.</a:t>
                      </a:r>
                    </a:p>
                    <a:p>
                      <a:pPr marL="0" indent="-274320">
                        <a:buFont typeface="+mj-lt"/>
                        <a:buAutoNum type="arabicPeriod"/>
                      </a:pPr>
                      <a:r>
                        <a:rPr lang="en-US" sz="1600" dirty="0"/>
                        <a:t>The user enters his </a:t>
                      </a:r>
                      <a:r>
                        <a:rPr lang="en-US" sz="1600" b="1" dirty="0"/>
                        <a:t>password</a:t>
                      </a:r>
                      <a:r>
                        <a:rPr lang="en-US" sz="1600" dirty="0"/>
                        <a:t> through the car's screen.</a:t>
                      </a:r>
                    </a:p>
                    <a:p>
                      <a:pPr marL="0" indent="-274320">
                        <a:buFont typeface="+mj-lt"/>
                        <a:buAutoNum type="arabicPeriod"/>
                      </a:pPr>
                      <a:r>
                        <a:rPr lang="en-US" sz="1600" dirty="0"/>
                        <a:t>PowerEnJoy recognizes the user.</a:t>
                      </a:r>
                    </a:p>
                    <a:p>
                      <a:pPr marL="0" indent="-274320">
                        <a:buFont typeface="+mj-lt"/>
                        <a:buAutoNum type="arabicPeriod"/>
                      </a:pPr>
                      <a:r>
                        <a:rPr lang="en-US" sz="1600" dirty="0"/>
                        <a:t>The user </a:t>
                      </a:r>
                      <a:r>
                        <a:rPr lang="en-US" sz="1600" b="1" dirty="0"/>
                        <a:t>ignites the engine </a:t>
                      </a:r>
                      <a:r>
                        <a:rPr lang="en-US" sz="1600" dirty="0"/>
                        <a:t>for the first time.</a:t>
                      </a:r>
                    </a:p>
                  </a:txBody>
                  <a:tcPr/>
                </a:tc>
                <a:extLst>
                  <a:ext uri="{0D108BD9-81ED-4DB2-BD59-A6C34878D82A}">
                    <a16:rowId xmlns:a16="http://schemas.microsoft.com/office/drawing/2014/main" val="2484718145"/>
                  </a:ext>
                </a:extLst>
              </a:tr>
              <a:tr h="1354332">
                <a:tc>
                  <a:txBody>
                    <a:bodyPr/>
                    <a:lstStyle/>
                    <a:p>
                      <a:r>
                        <a:rPr lang="it-IT" sz="1600" b="1" dirty="0"/>
                        <a:t>Post-</a:t>
                      </a:r>
                      <a:r>
                        <a:rPr lang="it-IT" sz="1600" b="1" baseline="0" dirty="0" err="1"/>
                        <a:t>Condition</a:t>
                      </a:r>
                      <a:endParaRPr lang="en-US" sz="1600" b="1" dirty="0"/>
                    </a:p>
                  </a:txBody>
                  <a:tcPr/>
                </a:tc>
                <a:tc>
                  <a:txBody>
                    <a:bodyPr/>
                    <a:lstStyle/>
                    <a:p>
                      <a:pPr marL="285750" indent="-285750">
                        <a:buFont typeface="Arial" panose="020B0604020202020204" pitchFamily="34" charset="0"/>
                        <a:buChar char="•"/>
                      </a:pPr>
                      <a:r>
                        <a:rPr lang="en-US" sz="1600" u="none" strike="noStrike" kern="1200" baseline="0" dirty="0"/>
                        <a:t>The </a:t>
                      </a:r>
                      <a:r>
                        <a:rPr lang="en-US" sz="1600" b="1" u="none" strike="noStrike" kern="1200" baseline="0" dirty="0"/>
                        <a:t>ride starts</a:t>
                      </a:r>
                      <a:r>
                        <a:rPr lang="en-US" sz="1600" b="0" u="none" strike="noStrike" kern="1200" baseline="0" dirty="0"/>
                        <a:t>;</a:t>
                      </a:r>
                    </a:p>
                    <a:p>
                      <a:pPr marL="285750" indent="-285750">
                        <a:buFont typeface="Arial" panose="020B0604020202020204" pitchFamily="34" charset="0"/>
                        <a:buChar char="•"/>
                      </a:pPr>
                      <a:r>
                        <a:rPr lang="en-US" sz="1600" u="none" strike="noStrike" kern="1200" baseline="0" dirty="0"/>
                        <a:t>The user becomes a driver;</a:t>
                      </a:r>
                    </a:p>
                    <a:p>
                      <a:pPr marL="285750" indent="-285750">
                        <a:buFont typeface="Arial" panose="020B0604020202020204" pitchFamily="34" charset="0"/>
                        <a:buChar char="•"/>
                      </a:pPr>
                      <a:r>
                        <a:rPr lang="en-US" sz="1600" u="none" strike="noStrike" kern="1200" baseline="0" dirty="0"/>
                        <a:t>Start counting expenses for a given amount of money per</a:t>
                      </a:r>
                    </a:p>
                    <a:p>
                      <a:pPr marL="285750" indent="-285750">
                        <a:buFont typeface="Arial" panose="020B0604020202020204" pitchFamily="34" charset="0"/>
                        <a:buChar char="•"/>
                      </a:pPr>
                      <a:r>
                        <a:rPr lang="en-US" sz="1600" u="none" strike="noStrike" kern="1200" baseline="0" dirty="0"/>
                        <a:t>Minute;</a:t>
                      </a:r>
                    </a:p>
                    <a:p>
                      <a:pPr marL="285750" indent="-285750">
                        <a:buFont typeface="Arial" panose="020B0604020202020204" pitchFamily="34" charset="0"/>
                        <a:buChar char="•"/>
                      </a:pPr>
                      <a:r>
                        <a:rPr lang="en-US" sz="1600" u="none" strike="noStrike" kern="1200" baseline="0" dirty="0"/>
                        <a:t>The driver can drive the car.</a:t>
                      </a:r>
                      <a:endParaRPr lang="en-US" sz="1600" dirty="0"/>
                    </a:p>
                  </a:txBody>
                  <a:tcPr/>
                </a:tc>
                <a:extLst>
                  <a:ext uri="{0D108BD9-81ED-4DB2-BD59-A6C34878D82A}">
                    <a16:rowId xmlns:a16="http://schemas.microsoft.com/office/drawing/2014/main" val="1614234360"/>
                  </a:ext>
                </a:extLst>
              </a:tr>
            </a:tbl>
          </a:graphicData>
        </a:graphic>
      </p:graphicFrame>
    </p:spTree>
    <p:extLst>
      <p:ext uri="{BB962C8B-B14F-4D97-AF65-F5344CB8AC3E}">
        <p14:creationId xmlns:p14="http://schemas.microsoft.com/office/powerpoint/2010/main" val="135968609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1489</TotalTime>
  <Words>2061</Words>
  <Application>Microsoft Office PowerPoint</Application>
  <PresentationFormat>On-screen Show (4:3)</PresentationFormat>
  <Paragraphs>336</Paragraphs>
  <Slides>29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Courier New</vt:lpstr>
      <vt:lpstr>Wingdings</vt:lpstr>
      <vt:lpstr>POLI</vt:lpstr>
      <vt:lpstr>Titolo presentazione sottotitolo</vt:lpstr>
      <vt:lpstr> PowerEnJoy</vt:lpstr>
      <vt:lpstr> Outline</vt:lpstr>
      <vt:lpstr> Outline</vt:lpstr>
      <vt:lpstr> Goals</vt:lpstr>
      <vt:lpstr> Proposed System</vt:lpstr>
      <vt:lpstr> Actors</vt:lpstr>
      <vt:lpstr> A Typical Scenario</vt:lpstr>
      <vt:lpstr> Use Case: start ride (1)</vt:lpstr>
      <vt:lpstr> Use Case: start ride (2)</vt:lpstr>
      <vt:lpstr> Use Case Diagram: start ride</vt:lpstr>
      <vt:lpstr> Alloy Modeling: start ride</vt:lpstr>
      <vt:lpstr> Outline</vt:lpstr>
      <vt:lpstr> Function Points Analysis</vt:lpstr>
      <vt:lpstr> COCOMO II Analysis</vt:lpstr>
      <vt:lpstr> Project Milestones</vt:lpstr>
      <vt:lpstr> Risk Management</vt:lpstr>
      <vt:lpstr> Outline</vt:lpstr>
      <vt:lpstr> Architecture Overview</vt:lpstr>
      <vt:lpstr> Architecture Patterns (1)</vt:lpstr>
      <vt:lpstr> Architecture Patterns (2)</vt:lpstr>
      <vt:lpstr> Component View</vt:lpstr>
      <vt:lpstr> Deployment View</vt:lpstr>
      <vt:lpstr> Mockups</vt:lpstr>
      <vt:lpstr> Outline</vt:lpstr>
      <vt:lpstr> Test Strategy</vt:lpstr>
      <vt:lpstr> Dependencies Management</vt:lpstr>
      <vt:lpstr> References</vt:lpstr>
      <vt:lpstr> </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Giuseppe Mascellaro</cp:lastModifiedBy>
  <cp:revision>176</cp:revision>
  <dcterms:created xsi:type="dcterms:W3CDTF">2015-05-26T12:27:57Z</dcterms:created>
  <dcterms:modified xsi:type="dcterms:W3CDTF">2017-02-21T19:44:04Z</dcterms:modified>
</cp:coreProperties>
</file>